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</p:sldIdLst>
  <p:sldSz cx="34020125" cy="51206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673740-0F5B-4422-BC40-812B02C2CF5A}" v="18" dt="2025-02-19T06:39:51.4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>
        <p:scale>
          <a:sx n="34" d="100"/>
          <a:sy n="34" d="100"/>
        </p:scale>
        <p:origin x="16" y="-12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li Osipov" userId="10d03ba3-324a-44c9-9ab5-9704502a049e" providerId="ADAL" clId="{FE28AB2D-F7AB-4FC3-A150-B23381A9EE14}"/>
    <pc:docChg chg="undo custSel delSld modSld">
      <pc:chgData name="Tali Osipov" userId="10d03ba3-324a-44c9-9ab5-9704502a049e" providerId="ADAL" clId="{FE28AB2D-F7AB-4FC3-A150-B23381A9EE14}" dt="2025-02-17T12:18:08.933" v="1397" actId="403"/>
      <pc:docMkLst>
        <pc:docMk/>
      </pc:docMkLst>
      <pc:sldChg chg="addSp delSp modSp mod">
        <pc:chgData name="Tali Osipov" userId="10d03ba3-324a-44c9-9ab5-9704502a049e" providerId="ADAL" clId="{FE28AB2D-F7AB-4FC3-A150-B23381A9EE14}" dt="2025-02-17T12:18:08.933" v="1397" actId="403"/>
        <pc:sldMkLst>
          <pc:docMk/>
          <pc:sldMk cId="1732612342" sldId="256"/>
        </pc:sldMkLst>
        <pc:spChg chg="mod">
          <ac:chgData name="Tali Osipov" userId="10d03ba3-324a-44c9-9ab5-9704502a049e" providerId="ADAL" clId="{FE28AB2D-F7AB-4FC3-A150-B23381A9EE14}" dt="2025-02-17T12:18:08.933" v="1397" actId="403"/>
          <ac:spMkLst>
            <pc:docMk/>
            <pc:sldMk cId="1732612342" sldId="256"/>
            <ac:spMk id="2" creationId="{850E1ECA-FE33-B974-23DC-3C77506CFC65}"/>
          </ac:spMkLst>
        </pc:spChg>
        <pc:spChg chg="add mod">
          <ac:chgData name="Tali Osipov" userId="10d03ba3-324a-44c9-9ab5-9704502a049e" providerId="ADAL" clId="{FE28AB2D-F7AB-4FC3-A150-B23381A9EE14}" dt="2025-02-17T09:12:49.846" v="705" actId="207"/>
          <ac:spMkLst>
            <pc:docMk/>
            <pc:sldMk cId="1732612342" sldId="256"/>
            <ac:spMk id="3" creationId="{1F043564-55C6-442C-4373-3D0A28D99C9F}"/>
          </ac:spMkLst>
        </pc:spChg>
        <pc:graphicFrameChg chg="mod modGraphic">
          <ac:chgData name="Tali Osipov" userId="10d03ba3-324a-44c9-9ab5-9704502a049e" providerId="ADAL" clId="{FE28AB2D-F7AB-4FC3-A150-B23381A9EE14}" dt="2025-02-17T12:16:57.832" v="1396" actId="120"/>
          <ac:graphicFrameMkLst>
            <pc:docMk/>
            <pc:sldMk cId="1732612342" sldId="256"/>
            <ac:graphicFrameMk id="11" creationId="{9E709173-89E1-F92D-19DA-1942F46EE1B9}"/>
          </ac:graphicFrameMkLst>
        </pc:graphicFrameChg>
      </pc:sldChg>
      <pc:sldChg chg="addSp delSp modSp del mod">
        <pc:chgData name="Tali Osipov" userId="10d03ba3-324a-44c9-9ab5-9704502a049e" providerId="ADAL" clId="{FE28AB2D-F7AB-4FC3-A150-B23381A9EE14}" dt="2025-02-17T12:12:45.412" v="1379" actId="2696"/>
        <pc:sldMkLst>
          <pc:docMk/>
          <pc:sldMk cId="28561003" sldId="257"/>
        </pc:sldMkLst>
      </pc:sldChg>
    </pc:docChg>
  </pc:docChgLst>
  <pc:docChgLst>
    <pc:chgData name="Tali Osipov" userId="10d03ba3-324a-44c9-9ab5-9704502a049e" providerId="ADAL" clId="{01673740-0F5B-4422-BC40-812B02C2CF5A}"/>
    <pc:docChg chg="undo custSel modSld">
      <pc:chgData name="Tali Osipov" userId="10d03ba3-324a-44c9-9ab5-9704502a049e" providerId="ADAL" clId="{01673740-0F5B-4422-BC40-812B02C2CF5A}" dt="2025-02-19T06:40:55.015" v="502" actId="14734"/>
      <pc:docMkLst>
        <pc:docMk/>
      </pc:docMkLst>
      <pc:sldChg chg="modSp mod">
        <pc:chgData name="Tali Osipov" userId="10d03ba3-324a-44c9-9ab5-9704502a049e" providerId="ADAL" clId="{01673740-0F5B-4422-BC40-812B02C2CF5A}" dt="2025-02-19T06:40:55.015" v="502" actId="14734"/>
        <pc:sldMkLst>
          <pc:docMk/>
          <pc:sldMk cId="1732612342" sldId="256"/>
        </pc:sldMkLst>
        <pc:spChg chg="mod">
          <ac:chgData name="Tali Osipov" userId="10d03ba3-324a-44c9-9ab5-9704502a049e" providerId="ADAL" clId="{01673740-0F5B-4422-BC40-812B02C2CF5A}" dt="2025-02-18T07:19:01.015" v="164" actId="14100"/>
          <ac:spMkLst>
            <pc:docMk/>
            <pc:sldMk cId="1732612342" sldId="256"/>
            <ac:spMk id="2" creationId="{850E1ECA-FE33-B974-23DC-3C77506CFC65}"/>
          </ac:spMkLst>
        </pc:spChg>
        <pc:graphicFrameChg chg="mod modGraphic">
          <ac:chgData name="Tali Osipov" userId="10d03ba3-324a-44c9-9ab5-9704502a049e" providerId="ADAL" clId="{01673740-0F5B-4422-BC40-812B02C2CF5A}" dt="2025-02-19T06:40:55.015" v="502" actId="14734"/>
          <ac:graphicFrameMkLst>
            <pc:docMk/>
            <pc:sldMk cId="1732612342" sldId="256"/>
            <ac:graphicFrameMk id="11" creationId="{9E709173-89E1-F92D-19DA-1942F46EE1B9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51510" y="8380311"/>
            <a:ext cx="28917106" cy="17827413"/>
          </a:xfrm>
        </p:spPr>
        <p:txBody>
          <a:bodyPr anchor="b"/>
          <a:lstStyle>
            <a:lvl1pPr algn="ctr">
              <a:defRPr sz="22323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52516" y="26895217"/>
            <a:ext cx="25515094" cy="12363023"/>
          </a:xfrm>
        </p:spPr>
        <p:txBody>
          <a:bodyPr/>
          <a:lstStyle>
            <a:lvl1pPr marL="0" indent="0" algn="ctr">
              <a:buNone/>
              <a:defRPr sz="8929"/>
            </a:lvl1pPr>
            <a:lvl2pPr marL="1701013" indent="0" algn="ctr">
              <a:buNone/>
              <a:defRPr sz="7441"/>
            </a:lvl2pPr>
            <a:lvl3pPr marL="3402025" indent="0" algn="ctr">
              <a:buNone/>
              <a:defRPr sz="6697"/>
            </a:lvl3pPr>
            <a:lvl4pPr marL="5103038" indent="0" algn="ctr">
              <a:buNone/>
              <a:defRPr sz="5953"/>
            </a:lvl4pPr>
            <a:lvl5pPr marL="6804050" indent="0" algn="ctr">
              <a:buNone/>
              <a:defRPr sz="5953"/>
            </a:lvl5pPr>
            <a:lvl6pPr marL="8505063" indent="0" algn="ctr">
              <a:buNone/>
              <a:defRPr sz="5953"/>
            </a:lvl6pPr>
            <a:lvl7pPr marL="10206076" indent="0" algn="ctr">
              <a:buNone/>
              <a:defRPr sz="5953"/>
            </a:lvl7pPr>
            <a:lvl8pPr marL="11907088" indent="0" algn="ctr">
              <a:buNone/>
              <a:defRPr sz="5953"/>
            </a:lvl8pPr>
            <a:lvl9pPr marL="13608101" indent="0" algn="ctr">
              <a:buNone/>
              <a:defRPr sz="5953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59294-025E-41E7-BEE7-387B0B43E6F7}" type="datetimeFigureOut">
              <a:rPr lang="he-IL" smtClean="0"/>
              <a:t>כ"א/שבט/תשפ"ה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6C9A-505D-423F-A553-6C461063E9B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59939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59294-025E-41E7-BEE7-387B0B43E6F7}" type="datetimeFigureOut">
              <a:rPr lang="he-IL" smtClean="0"/>
              <a:t>כ"א/שבט/תשפ"ה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6C9A-505D-423F-A553-6C461063E9B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56093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345654" y="2726267"/>
            <a:ext cx="7335589" cy="43395057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38885" y="2726267"/>
            <a:ext cx="21581517" cy="43395057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59294-025E-41E7-BEE7-387B0B43E6F7}" type="datetimeFigureOut">
              <a:rPr lang="he-IL" smtClean="0"/>
              <a:t>כ"א/שבט/תשפ"ה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6C9A-505D-423F-A553-6C461063E9B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67186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59294-025E-41E7-BEE7-387B0B43E6F7}" type="datetimeFigureOut">
              <a:rPr lang="he-IL" smtClean="0"/>
              <a:t>כ"א/שבט/תשפ"ה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6C9A-505D-423F-A553-6C461063E9B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109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1167" y="12766055"/>
            <a:ext cx="29342358" cy="21300436"/>
          </a:xfrm>
        </p:spPr>
        <p:txBody>
          <a:bodyPr anchor="b"/>
          <a:lstStyle>
            <a:lvl1pPr>
              <a:defRPr sz="22323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21167" y="34268002"/>
            <a:ext cx="29342358" cy="11201396"/>
          </a:xfrm>
        </p:spPr>
        <p:txBody>
          <a:bodyPr/>
          <a:lstStyle>
            <a:lvl1pPr marL="0" indent="0">
              <a:buNone/>
              <a:defRPr sz="8929">
                <a:solidFill>
                  <a:schemeClr val="tx1"/>
                </a:solidFill>
              </a:defRPr>
            </a:lvl1pPr>
            <a:lvl2pPr marL="1701013" indent="0">
              <a:buNone/>
              <a:defRPr sz="7441">
                <a:solidFill>
                  <a:schemeClr val="tx1">
                    <a:tint val="75000"/>
                  </a:schemeClr>
                </a:solidFill>
              </a:defRPr>
            </a:lvl2pPr>
            <a:lvl3pPr marL="3402025" indent="0">
              <a:buNone/>
              <a:defRPr sz="6697">
                <a:solidFill>
                  <a:schemeClr val="tx1">
                    <a:tint val="75000"/>
                  </a:schemeClr>
                </a:solidFill>
              </a:defRPr>
            </a:lvl3pPr>
            <a:lvl4pPr marL="5103038" indent="0">
              <a:buNone/>
              <a:defRPr sz="5953">
                <a:solidFill>
                  <a:schemeClr val="tx1">
                    <a:tint val="75000"/>
                  </a:schemeClr>
                </a:solidFill>
              </a:defRPr>
            </a:lvl4pPr>
            <a:lvl5pPr marL="6804050" indent="0">
              <a:buNone/>
              <a:defRPr sz="5953">
                <a:solidFill>
                  <a:schemeClr val="tx1">
                    <a:tint val="75000"/>
                  </a:schemeClr>
                </a:solidFill>
              </a:defRPr>
            </a:lvl5pPr>
            <a:lvl6pPr marL="8505063" indent="0">
              <a:buNone/>
              <a:defRPr sz="5953">
                <a:solidFill>
                  <a:schemeClr val="tx1">
                    <a:tint val="75000"/>
                  </a:schemeClr>
                </a:solidFill>
              </a:defRPr>
            </a:lvl6pPr>
            <a:lvl7pPr marL="10206076" indent="0">
              <a:buNone/>
              <a:defRPr sz="5953">
                <a:solidFill>
                  <a:schemeClr val="tx1">
                    <a:tint val="75000"/>
                  </a:schemeClr>
                </a:solidFill>
              </a:defRPr>
            </a:lvl7pPr>
            <a:lvl8pPr marL="11907088" indent="0">
              <a:buNone/>
              <a:defRPr sz="5953">
                <a:solidFill>
                  <a:schemeClr val="tx1">
                    <a:tint val="75000"/>
                  </a:schemeClr>
                </a:solidFill>
              </a:defRPr>
            </a:lvl8pPr>
            <a:lvl9pPr marL="13608101" indent="0">
              <a:buNone/>
              <a:defRPr sz="595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59294-025E-41E7-BEE7-387B0B43E6F7}" type="datetimeFigureOut">
              <a:rPr lang="he-IL" smtClean="0"/>
              <a:t>כ"א/שבט/תשפ"ה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6C9A-505D-423F-A553-6C461063E9B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82457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38884" y="13631334"/>
            <a:ext cx="14458553" cy="3248999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222688" y="13631334"/>
            <a:ext cx="14458553" cy="3248999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59294-025E-41E7-BEE7-387B0B43E6F7}" type="datetimeFigureOut">
              <a:rPr lang="he-IL" smtClean="0"/>
              <a:t>כ"א/שבט/תשפ"ה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6C9A-505D-423F-A553-6C461063E9B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96677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3315" y="2726278"/>
            <a:ext cx="29342358" cy="9897537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43319" y="12552684"/>
            <a:ext cx="14392105" cy="6151876"/>
          </a:xfrm>
        </p:spPr>
        <p:txBody>
          <a:bodyPr anchor="b"/>
          <a:lstStyle>
            <a:lvl1pPr marL="0" indent="0">
              <a:buNone/>
              <a:defRPr sz="8929" b="1"/>
            </a:lvl1pPr>
            <a:lvl2pPr marL="1701013" indent="0">
              <a:buNone/>
              <a:defRPr sz="7441" b="1"/>
            </a:lvl2pPr>
            <a:lvl3pPr marL="3402025" indent="0">
              <a:buNone/>
              <a:defRPr sz="6697" b="1"/>
            </a:lvl3pPr>
            <a:lvl4pPr marL="5103038" indent="0">
              <a:buNone/>
              <a:defRPr sz="5953" b="1"/>
            </a:lvl4pPr>
            <a:lvl5pPr marL="6804050" indent="0">
              <a:buNone/>
              <a:defRPr sz="5953" b="1"/>
            </a:lvl5pPr>
            <a:lvl6pPr marL="8505063" indent="0">
              <a:buNone/>
              <a:defRPr sz="5953" b="1"/>
            </a:lvl6pPr>
            <a:lvl7pPr marL="10206076" indent="0">
              <a:buNone/>
              <a:defRPr sz="5953" b="1"/>
            </a:lvl7pPr>
            <a:lvl8pPr marL="11907088" indent="0">
              <a:buNone/>
              <a:defRPr sz="5953" b="1"/>
            </a:lvl8pPr>
            <a:lvl9pPr marL="13608101" indent="0">
              <a:buNone/>
              <a:defRPr sz="5953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43319" y="18704560"/>
            <a:ext cx="14392105" cy="2751159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7222690" y="12552684"/>
            <a:ext cx="14462984" cy="6151876"/>
          </a:xfrm>
        </p:spPr>
        <p:txBody>
          <a:bodyPr anchor="b"/>
          <a:lstStyle>
            <a:lvl1pPr marL="0" indent="0">
              <a:buNone/>
              <a:defRPr sz="8929" b="1"/>
            </a:lvl1pPr>
            <a:lvl2pPr marL="1701013" indent="0">
              <a:buNone/>
              <a:defRPr sz="7441" b="1"/>
            </a:lvl2pPr>
            <a:lvl3pPr marL="3402025" indent="0">
              <a:buNone/>
              <a:defRPr sz="6697" b="1"/>
            </a:lvl3pPr>
            <a:lvl4pPr marL="5103038" indent="0">
              <a:buNone/>
              <a:defRPr sz="5953" b="1"/>
            </a:lvl4pPr>
            <a:lvl5pPr marL="6804050" indent="0">
              <a:buNone/>
              <a:defRPr sz="5953" b="1"/>
            </a:lvl5pPr>
            <a:lvl6pPr marL="8505063" indent="0">
              <a:buNone/>
              <a:defRPr sz="5953" b="1"/>
            </a:lvl6pPr>
            <a:lvl7pPr marL="10206076" indent="0">
              <a:buNone/>
              <a:defRPr sz="5953" b="1"/>
            </a:lvl7pPr>
            <a:lvl8pPr marL="11907088" indent="0">
              <a:buNone/>
              <a:defRPr sz="5953" b="1"/>
            </a:lvl8pPr>
            <a:lvl9pPr marL="13608101" indent="0">
              <a:buNone/>
              <a:defRPr sz="5953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7222690" y="18704560"/>
            <a:ext cx="14462984" cy="2751159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59294-025E-41E7-BEE7-387B0B43E6F7}" type="datetimeFigureOut">
              <a:rPr lang="he-IL" smtClean="0"/>
              <a:t>כ"א/שבט/תשפ"ה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6C9A-505D-423F-A553-6C461063E9B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96121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59294-025E-41E7-BEE7-387B0B43E6F7}" type="datetimeFigureOut">
              <a:rPr lang="he-IL" smtClean="0"/>
              <a:t>כ"א/שבט/תשפ"ה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6C9A-505D-423F-A553-6C461063E9B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30718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59294-025E-41E7-BEE7-387B0B43E6F7}" type="datetimeFigureOut">
              <a:rPr lang="he-IL" smtClean="0"/>
              <a:t>כ"א/שבט/תשפ"ה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6C9A-505D-423F-A553-6C461063E9B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39633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3315" y="3413760"/>
            <a:ext cx="10972376" cy="11948160"/>
          </a:xfrm>
        </p:spPr>
        <p:txBody>
          <a:bodyPr anchor="b"/>
          <a:lstStyle>
            <a:lvl1pPr>
              <a:defRPr sz="11906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62984" y="7372785"/>
            <a:ext cx="17222688" cy="36389733"/>
          </a:xfrm>
        </p:spPr>
        <p:txBody>
          <a:bodyPr/>
          <a:lstStyle>
            <a:lvl1pPr>
              <a:defRPr sz="11906"/>
            </a:lvl1pPr>
            <a:lvl2pPr>
              <a:defRPr sz="10417"/>
            </a:lvl2pPr>
            <a:lvl3pPr>
              <a:defRPr sz="8929"/>
            </a:lvl3pPr>
            <a:lvl4pPr>
              <a:defRPr sz="7441"/>
            </a:lvl4pPr>
            <a:lvl5pPr>
              <a:defRPr sz="7441"/>
            </a:lvl5pPr>
            <a:lvl6pPr>
              <a:defRPr sz="7441"/>
            </a:lvl6pPr>
            <a:lvl7pPr>
              <a:defRPr sz="7441"/>
            </a:lvl7pPr>
            <a:lvl8pPr>
              <a:defRPr sz="7441"/>
            </a:lvl8pPr>
            <a:lvl9pPr>
              <a:defRPr sz="744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43315" y="15361920"/>
            <a:ext cx="10972376" cy="28459857"/>
          </a:xfrm>
        </p:spPr>
        <p:txBody>
          <a:bodyPr/>
          <a:lstStyle>
            <a:lvl1pPr marL="0" indent="0">
              <a:buNone/>
              <a:defRPr sz="5953"/>
            </a:lvl1pPr>
            <a:lvl2pPr marL="1701013" indent="0">
              <a:buNone/>
              <a:defRPr sz="5209"/>
            </a:lvl2pPr>
            <a:lvl3pPr marL="3402025" indent="0">
              <a:buNone/>
              <a:defRPr sz="4465"/>
            </a:lvl3pPr>
            <a:lvl4pPr marL="5103038" indent="0">
              <a:buNone/>
              <a:defRPr sz="3721"/>
            </a:lvl4pPr>
            <a:lvl5pPr marL="6804050" indent="0">
              <a:buNone/>
              <a:defRPr sz="3721"/>
            </a:lvl5pPr>
            <a:lvl6pPr marL="8505063" indent="0">
              <a:buNone/>
              <a:defRPr sz="3721"/>
            </a:lvl6pPr>
            <a:lvl7pPr marL="10206076" indent="0">
              <a:buNone/>
              <a:defRPr sz="3721"/>
            </a:lvl7pPr>
            <a:lvl8pPr marL="11907088" indent="0">
              <a:buNone/>
              <a:defRPr sz="3721"/>
            </a:lvl8pPr>
            <a:lvl9pPr marL="13608101" indent="0">
              <a:buNone/>
              <a:defRPr sz="372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59294-025E-41E7-BEE7-387B0B43E6F7}" type="datetimeFigureOut">
              <a:rPr lang="he-IL" smtClean="0"/>
              <a:t>כ"א/שבט/תשפ"ה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6C9A-505D-423F-A553-6C461063E9B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23779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3315" y="3413760"/>
            <a:ext cx="10972376" cy="11948160"/>
          </a:xfrm>
        </p:spPr>
        <p:txBody>
          <a:bodyPr anchor="b"/>
          <a:lstStyle>
            <a:lvl1pPr>
              <a:defRPr sz="11906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462984" y="7372785"/>
            <a:ext cx="17222688" cy="36389733"/>
          </a:xfrm>
        </p:spPr>
        <p:txBody>
          <a:bodyPr anchor="t"/>
          <a:lstStyle>
            <a:lvl1pPr marL="0" indent="0">
              <a:buNone/>
              <a:defRPr sz="11906"/>
            </a:lvl1pPr>
            <a:lvl2pPr marL="1701013" indent="0">
              <a:buNone/>
              <a:defRPr sz="10417"/>
            </a:lvl2pPr>
            <a:lvl3pPr marL="3402025" indent="0">
              <a:buNone/>
              <a:defRPr sz="8929"/>
            </a:lvl3pPr>
            <a:lvl4pPr marL="5103038" indent="0">
              <a:buNone/>
              <a:defRPr sz="7441"/>
            </a:lvl4pPr>
            <a:lvl5pPr marL="6804050" indent="0">
              <a:buNone/>
              <a:defRPr sz="7441"/>
            </a:lvl5pPr>
            <a:lvl6pPr marL="8505063" indent="0">
              <a:buNone/>
              <a:defRPr sz="7441"/>
            </a:lvl6pPr>
            <a:lvl7pPr marL="10206076" indent="0">
              <a:buNone/>
              <a:defRPr sz="7441"/>
            </a:lvl7pPr>
            <a:lvl8pPr marL="11907088" indent="0">
              <a:buNone/>
              <a:defRPr sz="7441"/>
            </a:lvl8pPr>
            <a:lvl9pPr marL="13608101" indent="0">
              <a:buNone/>
              <a:defRPr sz="7441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43315" y="15361920"/>
            <a:ext cx="10972376" cy="28459857"/>
          </a:xfrm>
        </p:spPr>
        <p:txBody>
          <a:bodyPr/>
          <a:lstStyle>
            <a:lvl1pPr marL="0" indent="0">
              <a:buNone/>
              <a:defRPr sz="5953"/>
            </a:lvl1pPr>
            <a:lvl2pPr marL="1701013" indent="0">
              <a:buNone/>
              <a:defRPr sz="5209"/>
            </a:lvl2pPr>
            <a:lvl3pPr marL="3402025" indent="0">
              <a:buNone/>
              <a:defRPr sz="4465"/>
            </a:lvl3pPr>
            <a:lvl4pPr marL="5103038" indent="0">
              <a:buNone/>
              <a:defRPr sz="3721"/>
            </a:lvl4pPr>
            <a:lvl5pPr marL="6804050" indent="0">
              <a:buNone/>
              <a:defRPr sz="3721"/>
            </a:lvl5pPr>
            <a:lvl6pPr marL="8505063" indent="0">
              <a:buNone/>
              <a:defRPr sz="3721"/>
            </a:lvl6pPr>
            <a:lvl7pPr marL="10206076" indent="0">
              <a:buNone/>
              <a:defRPr sz="3721"/>
            </a:lvl7pPr>
            <a:lvl8pPr marL="11907088" indent="0">
              <a:buNone/>
              <a:defRPr sz="3721"/>
            </a:lvl8pPr>
            <a:lvl9pPr marL="13608101" indent="0">
              <a:buNone/>
              <a:defRPr sz="372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59294-025E-41E7-BEE7-387B0B43E6F7}" type="datetimeFigureOut">
              <a:rPr lang="he-IL" smtClean="0"/>
              <a:t>כ"א/שבט/תשפ"ה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6C9A-505D-423F-A553-6C461063E9B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9652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8884" y="2726278"/>
            <a:ext cx="29342358" cy="98975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38884" y="13631334"/>
            <a:ext cx="29342358" cy="324899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38884" y="47460758"/>
            <a:ext cx="7654528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4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59294-025E-41E7-BEE7-387B0B43E6F7}" type="datetimeFigureOut">
              <a:rPr lang="he-IL" smtClean="0"/>
              <a:t>כ"א/שבט/תשפ"ה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69167" y="47460758"/>
            <a:ext cx="11481792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4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4026713" y="47460758"/>
            <a:ext cx="7654528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4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46C9A-505D-423F-A553-6C461063E9B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16701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402025" rtl="1" eaLnBrk="1" latinLnBrk="0" hangingPunct="1">
        <a:lnSpc>
          <a:spcPct val="90000"/>
        </a:lnSpc>
        <a:spcBef>
          <a:spcPct val="0"/>
        </a:spcBef>
        <a:buNone/>
        <a:defRPr sz="163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50506" indent="-850506" algn="r" defTabSz="3402025" rtl="1" eaLnBrk="1" latinLnBrk="0" hangingPunct="1">
        <a:lnSpc>
          <a:spcPct val="90000"/>
        </a:lnSpc>
        <a:spcBef>
          <a:spcPts val="3721"/>
        </a:spcBef>
        <a:buFont typeface="Arial" panose="020B0604020202020204" pitchFamily="34" charset="0"/>
        <a:buChar char="•"/>
        <a:defRPr sz="10417" kern="1200">
          <a:solidFill>
            <a:schemeClr val="tx1"/>
          </a:solidFill>
          <a:latin typeface="+mn-lt"/>
          <a:ea typeface="+mn-ea"/>
          <a:cs typeface="+mn-cs"/>
        </a:defRPr>
      </a:lvl1pPr>
      <a:lvl2pPr marL="2551519" indent="-850506" algn="r" defTabSz="3402025" rtl="1" eaLnBrk="1" latinLnBrk="0" hangingPunct="1">
        <a:lnSpc>
          <a:spcPct val="90000"/>
        </a:lnSpc>
        <a:spcBef>
          <a:spcPts val="1860"/>
        </a:spcBef>
        <a:buFont typeface="Arial" panose="020B0604020202020204" pitchFamily="34" charset="0"/>
        <a:buChar char="•"/>
        <a:defRPr sz="8929" kern="1200">
          <a:solidFill>
            <a:schemeClr val="tx1"/>
          </a:solidFill>
          <a:latin typeface="+mn-lt"/>
          <a:ea typeface="+mn-ea"/>
          <a:cs typeface="+mn-cs"/>
        </a:defRPr>
      </a:lvl2pPr>
      <a:lvl3pPr marL="4252532" indent="-850506" algn="r" defTabSz="3402025" rtl="1" eaLnBrk="1" latinLnBrk="0" hangingPunct="1">
        <a:lnSpc>
          <a:spcPct val="90000"/>
        </a:lnSpc>
        <a:spcBef>
          <a:spcPts val="1860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3pPr>
      <a:lvl4pPr marL="5953544" indent="-850506" algn="r" defTabSz="3402025" rtl="1" eaLnBrk="1" latinLnBrk="0" hangingPunct="1">
        <a:lnSpc>
          <a:spcPct val="90000"/>
        </a:lnSpc>
        <a:spcBef>
          <a:spcPts val="1860"/>
        </a:spcBef>
        <a:buFont typeface="Arial" panose="020B0604020202020204" pitchFamily="34" charset="0"/>
        <a:buChar char="•"/>
        <a:defRPr sz="6697" kern="1200">
          <a:solidFill>
            <a:schemeClr val="tx1"/>
          </a:solidFill>
          <a:latin typeface="+mn-lt"/>
          <a:ea typeface="+mn-ea"/>
          <a:cs typeface="+mn-cs"/>
        </a:defRPr>
      </a:lvl4pPr>
      <a:lvl5pPr marL="7654557" indent="-850506" algn="r" defTabSz="3402025" rtl="1" eaLnBrk="1" latinLnBrk="0" hangingPunct="1">
        <a:lnSpc>
          <a:spcPct val="90000"/>
        </a:lnSpc>
        <a:spcBef>
          <a:spcPts val="1860"/>
        </a:spcBef>
        <a:buFont typeface="Arial" panose="020B0604020202020204" pitchFamily="34" charset="0"/>
        <a:buChar char="•"/>
        <a:defRPr sz="6697" kern="1200">
          <a:solidFill>
            <a:schemeClr val="tx1"/>
          </a:solidFill>
          <a:latin typeface="+mn-lt"/>
          <a:ea typeface="+mn-ea"/>
          <a:cs typeface="+mn-cs"/>
        </a:defRPr>
      </a:lvl5pPr>
      <a:lvl6pPr marL="9355569" indent="-850506" algn="r" defTabSz="3402025" rtl="1" eaLnBrk="1" latinLnBrk="0" hangingPunct="1">
        <a:lnSpc>
          <a:spcPct val="90000"/>
        </a:lnSpc>
        <a:spcBef>
          <a:spcPts val="1860"/>
        </a:spcBef>
        <a:buFont typeface="Arial" panose="020B0604020202020204" pitchFamily="34" charset="0"/>
        <a:buChar char="•"/>
        <a:defRPr sz="6697" kern="1200">
          <a:solidFill>
            <a:schemeClr val="tx1"/>
          </a:solidFill>
          <a:latin typeface="+mn-lt"/>
          <a:ea typeface="+mn-ea"/>
          <a:cs typeface="+mn-cs"/>
        </a:defRPr>
      </a:lvl6pPr>
      <a:lvl7pPr marL="11056582" indent="-850506" algn="r" defTabSz="3402025" rtl="1" eaLnBrk="1" latinLnBrk="0" hangingPunct="1">
        <a:lnSpc>
          <a:spcPct val="90000"/>
        </a:lnSpc>
        <a:spcBef>
          <a:spcPts val="1860"/>
        </a:spcBef>
        <a:buFont typeface="Arial" panose="020B0604020202020204" pitchFamily="34" charset="0"/>
        <a:buChar char="•"/>
        <a:defRPr sz="6697" kern="1200">
          <a:solidFill>
            <a:schemeClr val="tx1"/>
          </a:solidFill>
          <a:latin typeface="+mn-lt"/>
          <a:ea typeface="+mn-ea"/>
          <a:cs typeface="+mn-cs"/>
        </a:defRPr>
      </a:lvl7pPr>
      <a:lvl8pPr marL="12757595" indent="-850506" algn="r" defTabSz="3402025" rtl="1" eaLnBrk="1" latinLnBrk="0" hangingPunct="1">
        <a:lnSpc>
          <a:spcPct val="90000"/>
        </a:lnSpc>
        <a:spcBef>
          <a:spcPts val="1860"/>
        </a:spcBef>
        <a:buFont typeface="Arial" panose="020B0604020202020204" pitchFamily="34" charset="0"/>
        <a:buChar char="•"/>
        <a:defRPr sz="6697" kern="1200">
          <a:solidFill>
            <a:schemeClr val="tx1"/>
          </a:solidFill>
          <a:latin typeface="+mn-lt"/>
          <a:ea typeface="+mn-ea"/>
          <a:cs typeface="+mn-cs"/>
        </a:defRPr>
      </a:lvl8pPr>
      <a:lvl9pPr marL="14458607" indent="-850506" algn="r" defTabSz="3402025" rtl="1" eaLnBrk="1" latinLnBrk="0" hangingPunct="1">
        <a:lnSpc>
          <a:spcPct val="90000"/>
        </a:lnSpc>
        <a:spcBef>
          <a:spcPts val="1860"/>
        </a:spcBef>
        <a:buFont typeface="Arial" panose="020B0604020202020204" pitchFamily="34" charset="0"/>
        <a:buChar char="•"/>
        <a:defRPr sz="66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3402025" rtl="1" eaLnBrk="1" latinLnBrk="0" hangingPunct="1">
        <a:defRPr sz="6697" kern="1200">
          <a:solidFill>
            <a:schemeClr val="tx1"/>
          </a:solidFill>
          <a:latin typeface="+mn-lt"/>
          <a:ea typeface="+mn-ea"/>
          <a:cs typeface="+mn-cs"/>
        </a:defRPr>
      </a:lvl1pPr>
      <a:lvl2pPr marL="1701013" algn="r" defTabSz="3402025" rtl="1" eaLnBrk="1" latinLnBrk="0" hangingPunct="1">
        <a:defRPr sz="6697" kern="1200">
          <a:solidFill>
            <a:schemeClr val="tx1"/>
          </a:solidFill>
          <a:latin typeface="+mn-lt"/>
          <a:ea typeface="+mn-ea"/>
          <a:cs typeface="+mn-cs"/>
        </a:defRPr>
      </a:lvl2pPr>
      <a:lvl3pPr marL="3402025" algn="r" defTabSz="3402025" rtl="1" eaLnBrk="1" latinLnBrk="0" hangingPunct="1">
        <a:defRPr sz="6697" kern="1200">
          <a:solidFill>
            <a:schemeClr val="tx1"/>
          </a:solidFill>
          <a:latin typeface="+mn-lt"/>
          <a:ea typeface="+mn-ea"/>
          <a:cs typeface="+mn-cs"/>
        </a:defRPr>
      </a:lvl3pPr>
      <a:lvl4pPr marL="5103038" algn="r" defTabSz="3402025" rtl="1" eaLnBrk="1" latinLnBrk="0" hangingPunct="1">
        <a:defRPr sz="6697" kern="1200">
          <a:solidFill>
            <a:schemeClr val="tx1"/>
          </a:solidFill>
          <a:latin typeface="+mn-lt"/>
          <a:ea typeface="+mn-ea"/>
          <a:cs typeface="+mn-cs"/>
        </a:defRPr>
      </a:lvl4pPr>
      <a:lvl5pPr marL="6804050" algn="r" defTabSz="3402025" rtl="1" eaLnBrk="1" latinLnBrk="0" hangingPunct="1">
        <a:defRPr sz="6697" kern="1200">
          <a:solidFill>
            <a:schemeClr val="tx1"/>
          </a:solidFill>
          <a:latin typeface="+mn-lt"/>
          <a:ea typeface="+mn-ea"/>
          <a:cs typeface="+mn-cs"/>
        </a:defRPr>
      </a:lvl5pPr>
      <a:lvl6pPr marL="8505063" algn="r" defTabSz="3402025" rtl="1" eaLnBrk="1" latinLnBrk="0" hangingPunct="1">
        <a:defRPr sz="6697" kern="1200">
          <a:solidFill>
            <a:schemeClr val="tx1"/>
          </a:solidFill>
          <a:latin typeface="+mn-lt"/>
          <a:ea typeface="+mn-ea"/>
          <a:cs typeface="+mn-cs"/>
        </a:defRPr>
      </a:lvl6pPr>
      <a:lvl7pPr marL="10206076" algn="r" defTabSz="3402025" rtl="1" eaLnBrk="1" latinLnBrk="0" hangingPunct="1">
        <a:defRPr sz="6697" kern="1200">
          <a:solidFill>
            <a:schemeClr val="tx1"/>
          </a:solidFill>
          <a:latin typeface="+mn-lt"/>
          <a:ea typeface="+mn-ea"/>
          <a:cs typeface="+mn-cs"/>
        </a:defRPr>
      </a:lvl7pPr>
      <a:lvl8pPr marL="11907088" algn="r" defTabSz="3402025" rtl="1" eaLnBrk="1" latinLnBrk="0" hangingPunct="1">
        <a:defRPr sz="6697" kern="1200">
          <a:solidFill>
            <a:schemeClr val="tx1"/>
          </a:solidFill>
          <a:latin typeface="+mn-lt"/>
          <a:ea typeface="+mn-ea"/>
          <a:cs typeface="+mn-cs"/>
        </a:defRPr>
      </a:lvl8pPr>
      <a:lvl9pPr marL="13608101" algn="r" defTabSz="3402025" rtl="1" eaLnBrk="1" latinLnBrk="0" hangingPunct="1">
        <a:defRPr sz="66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תמונה 5">
            <a:extLst>
              <a:ext uri="{FF2B5EF4-FFF2-40B4-BE49-F238E27FC236}">
                <a16:creationId xmlns:a16="http://schemas.microsoft.com/office/drawing/2014/main" id="{AAE43D3B-2398-DD41-C0F0-E54C88519D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6796" y="51801"/>
            <a:ext cx="3277462" cy="3264457"/>
          </a:xfrm>
          <a:prstGeom prst="rect">
            <a:avLst/>
          </a:prstGeom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850E1ECA-FE33-B974-23DC-3C77506CFC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60288" y="6977561"/>
            <a:ext cx="23806598" cy="203581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0" b="1" dirty="0">
                <a:latin typeface="+mn-lt"/>
              </a:rPr>
              <a:t>List of Posters</a:t>
            </a:r>
            <a:endParaRPr lang="he-IL" sz="12000" b="1" dirty="0">
              <a:latin typeface="+mn-lt"/>
            </a:endParaRPr>
          </a:p>
        </p:txBody>
      </p:sp>
      <p:sp>
        <p:nvSpPr>
          <p:cNvPr id="5" name="TextBox 17">
            <a:extLst>
              <a:ext uri="{FF2B5EF4-FFF2-40B4-BE49-F238E27FC236}">
                <a16:creationId xmlns:a16="http://schemas.microsoft.com/office/drawing/2014/main" id="{D888B8E4-8F11-1B44-2E26-8FAD975793AF}"/>
              </a:ext>
            </a:extLst>
          </p:cNvPr>
          <p:cNvSpPr txBox="1"/>
          <p:nvPr/>
        </p:nvSpPr>
        <p:spPr>
          <a:xfrm>
            <a:off x="8063258" y="533400"/>
            <a:ext cx="11329642" cy="16312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5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Azrieli National Center for Autism </a:t>
            </a:r>
          </a:p>
          <a:p>
            <a:r>
              <a:rPr lang="en-US" sz="5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and Neurodevelopment Research</a:t>
            </a:r>
            <a:endParaRPr lang="he-IL" sz="5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8" name="תמונה 7">
            <a:extLst>
              <a:ext uri="{FF2B5EF4-FFF2-40B4-BE49-F238E27FC236}">
                <a16:creationId xmlns:a16="http://schemas.microsoft.com/office/drawing/2014/main" id="{AC49EBA6-DAAE-F1CC-DF90-7880A141E3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96872" y="751041"/>
            <a:ext cx="6528326" cy="1749551"/>
          </a:xfrm>
          <a:prstGeom prst="rect">
            <a:avLst/>
          </a:prstGeom>
        </p:spPr>
      </p:pic>
      <p:graphicFrame>
        <p:nvGraphicFramePr>
          <p:cNvPr id="11" name="טבלה 10">
            <a:extLst>
              <a:ext uri="{FF2B5EF4-FFF2-40B4-BE49-F238E27FC236}">
                <a16:creationId xmlns:a16="http://schemas.microsoft.com/office/drawing/2014/main" id="{9E709173-89E1-F92D-19DA-1942F46EE1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409544"/>
              </p:ext>
            </p:extLst>
          </p:nvPr>
        </p:nvGraphicFramePr>
        <p:xfrm>
          <a:off x="570946" y="8845564"/>
          <a:ext cx="32878235" cy="431054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5966">
                  <a:extLst>
                    <a:ext uri="{9D8B030D-6E8A-4147-A177-3AD203B41FA5}">
                      <a16:colId xmlns:a16="http://schemas.microsoft.com/office/drawing/2014/main" val="1894960058"/>
                    </a:ext>
                  </a:extLst>
                </a:gridCol>
                <a:gridCol w="3823525">
                  <a:extLst>
                    <a:ext uri="{9D8B030D-6E8A-4147-A177-3AD203B41FA5}">
                      <a16:colId xmlns:a16="http://schemas.microsoft.com/office/drawing/2014/main" val="1679236813"/>
                    </a:ext>
                  </a:extLst>
                </a:gridCol>
                <a:gridCol w="6453963">
                  <a:extLst>
                    <a:ext uri="{9D8B030D-6E8A-4147-A177-3AD203B41FA5}">
                      <a16:colId xmlns:a16="http://schemas.microsoft.com/office/drawing/2014/main" val="1468186381"/>
                    </a:ext>
                  </a:extLst>
                </a:gridCol>
                <a:gridCol w="21104781">
                  <a:extLst>
                    <a:ext uri="{9D8B030D-6E8A-4147-A177-3AD203B41FA5}">
                      <a16:colId xmlns:a16="http://schemas.microsoft.com/office/drawing/2014/main" val="3487408750"/>
                    </a:ext>
                  </a:extLst>
                </a:gridCol>
              </a:tblGrid>
              <a:tr h="1323399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Poster Number</a:t>
                      </a:r>
                      <a:endParaRPr lang="en-US" sz="25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Name</a:t>
                      </a:r>
                      <a:endParaRPr lang="en-US" sz="25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3402025" rtl="1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Affiliation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Title</a:t>
                      </a:r>
                      <a:endParaRPr lang="en-US" sz="25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791419"/>
                  </a:ext>
                </a:extLst>
              </a:tr>
              <a:tr h="71905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u="none" strike="noStrike" dirty="0">
                          <a:effectLst/>
                          <a:latin typeface="+mn-lt"/>
                        </a:rPr>
                        <a:t>1</a:t>
                      </a:r>
                      <a:endParaRPr lang="he-IL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</a:t>
                      </a: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Adi Gershon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2500" u="none" strike="noStrike" dirty="0">
                          <a:effectLst/>
                          <a:latin typeface="+mn-lt"/>
                        </a:rPr>
                        <a:t>The Hebrew University Of Jerusalem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Aberrant Alternative Splicing in Autism Spectrum Disorder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668643"/>
                  </a:ext>
                </a:extLst>
              </a:tr>
              <a:tr h="742377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u="none" strike="noStrike" dirty="0">
                          <a:effectLst/>
                          <a:latin typeface="+mn-lt"/>
                        </a:rPr>
                        <a:t>2</a:t>
                      </a:r>
                      <a:endParaRPr lang="he-IL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Adi </a:t>
                      </a:r>
                      <a:r>
                        <a:rPr lang="en-US" sz="2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Vinitzky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Bar Ilan University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Personal Growth and Mental Health in the Transition to Parenthood among Siblings of autistic people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454599"/>
                  </a:ext>
                </a:extLst>
              </a:tr>
              <a:tr h="79608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u="none" strike="noStrike" dirty="0">
                          <a:effectLst/>
                          <a:latin typeface="+mn-lt"/>
                        </a:rPr>
                        <a:t>3</a:t>
                      </a:r>
                      <a:endParaRPr lang="he-IL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Alana </a:t>
                      </a:r>
                      <a:r>
                        <a:rPr lang="en-US" sz="2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Amelan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3402025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u="none" strike="noStrike" dirty="0">
                          <a:effectLst/>
                          <a:latin typeface="+mn-lt"/>
                        </a:rPr>
                        <a:t>The Hebrew University Of Jerusalem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Identification of novel genes and pathways essential for neural development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2507200"/>
                  </a:ext>
                </a:extLst>
              </a:tr>
              <a:tr h="775157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u="none" strike="noStrike" dirty="0">
                          <a:effectLst/>
                          <a:latin typeface="+mn-lt"/>
                        </a:rPr>
                        <a:t>4</a:t>
                      </a:r>
                      <a:endParaRPr lang="he-IL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u="none" strike="noStrike" dirty="0">
                          <a:effectLst/>
                          <a:latin typeface="+mn-lt"/>
                        </a:rPr>
                        <a:t>Ayelet David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u="none" strike="noStrike" dirty="0">
                          <a:effectLst/>
                          <a:latin typeface="+mn-lt"/>
                        </a:rPr>
                        <a:t>Haifa University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Effects of Medical Cannabis Treatment for Autistic Children on Anxiety and Restricted and Repetitive Behaviors and Interests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2297937"/>
                  </a:ext>
                </a:extLst>
              </a:tr>
              <a:tr h="647760">
                <a:tc>
                  <a:txBody>
                    <a:bodyPr/>
                    <a:lstStyle/>
                    <a:p>
                      <a:pPr marL="0" algn="ctr" defTabSz="3402025" rtl="1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3402025" rtl="1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Ido Ben Artzi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Tel Aviv University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Reduced outcome-irrelevant learning tendencies in Autism Spectrum Disorder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0414906"/>
                  </a:ext>
                </a:extLst>
              </a:tr>
              <a:tr h="729146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u="none" strike="noStrike" dirty="0">
                          <a:effectLst/>
                          <a:latin typeface="+mn-lt"/>
                        </a:rPr>
                        <a:t>6</a:t>
                      </a:r>
                      <a:endParaRPr lang="he-IL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Carmel </a:t>
                      </a:r>
                      <a:r>
                        <a:rPr lang="en-US" sz="2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Kovesh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Academic College of Tel Aviv-Yaffo‎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Vocational Assessment for autistic adults: Cognitive Ability Test Achievements and Behavioral Tendencies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7529708"/>
                  </a:ext>
                </a:extLst>
              </a:tr>
              <a:tr h="718282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u="none" strike="noStrike" dirty="0">
                          <a:effectLst/>
                          <a:latin typeface="+mn-lt"/>
                        </a:rPr>
                        <a:t>7</a:t>
                      </a:r>
                      <a:endParaRPr lang="he-IL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Carmit Levy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Tel Aviv University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Behavioral modulation inShank3 mice with autism spectrum disorder through skin ultraviolet exposure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6753720"/>
                  </a:ext>
                </a:extLst>
              </a:tr>
              <a:tr h="771206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u="none" strike="noStrike" dirty="0">
                          <a:effectLst/>
                          <a:latin typeface="+mn-lt"/>
                        </a:rPr>
                        <a:t>8</a:t>
                      </a:r>
                      <a:endParaRPr lang="he-IL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Cory Shulman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Hebrew University Of Jerusalem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Anxiety Profiles in Girls and Boys with Autism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7266795"/>
                  </a:ext>
                </a:extLst>
              </a:tr>
              <a:tr h="729146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u="none" strike="noStrike" dirty="0">
                          <a:effectLst/>
                          <a:latin typeface="+mn-lt"/>
                        </a:rPr>
                        <a:t>9</a:t>
                      </a:r>
                      <a:endParaRPr lang="he-IL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Efrat </a:t>
                      </a:r>
                      <a:r>
                        <a:rPr lang="en-US" sz="2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Selanikyo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Ono Academic College of Tel Aviv - Yaffo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Identity, Resilience, and Collective Trauma : A Comparative Analysis of Autistic and Non-Autistic Students During Iron Swords war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2982410"/>
                  </a:ext>
                </a:extLst>
              </a:tr>
              <a:tr h="813266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u="none" strike="noStrike" dirty="0">
                          <a:effectLst/>
                          <a:latin typeface="+mn-lt"/>
                        </a:rPr>
                        <a:t>10</a:t>
                      </a:r>
                      <a:endParaRPr lang="he-IL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Elad Dvir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Hebrew University of Jerusalem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Perturb-seq reveals divergent and convergent pathways in autism associated genes through early cortical differentiation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2355093"/>
                  </a:ext>
                </a:extLst>
              </a:tr>
              <a:tr h="740082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u="none" strike="noStrike">
                          <a:effectLst/>
                          <a:latin typeface="+mn-lt"/>
                        </a:rPr>
                        <a:t>11</a:t>
                      </a:r>
                      <a:endParaRPr lang="he-IL" sz="2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Eldar </a:t>
                      </a:r>
                      <a:r>
                        <a:rPr lang="en-US" sz="2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Fayena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Bar Ilan University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Role of Emotion Regulation in Suicidal Ideation of Autistic and Nonautistic Adults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4447981"/>
                  </a:ext>
                </a:extLst>
              </a:tr>
              <a:tr h="852085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u="none" strike="noStrike" dirty="0">
                          <a:effectLst/>
                          <a:latin typeface="+mn-lt"/>
                        </a:rPr>
                        <a:t>12</a:t>
                      </a:r>
                      <a:endParaRPr lang="he-IL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Hagit</a:t>
                      </a: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Nagar </a:t>
                      </a:r>
                      <a:r>
                        <a:rPr lang="en-US" sz="2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Shimoni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Tel Aviv Souraski Medical Center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Autism Spectrum Disorder and Selective Mutism in Girls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0633279"/>
                  </a:ext>
                </a:extLst>
              </a:tr>
              <a:tr h="845840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u="none" strike="noStrike" dirty="0">
                          <a:effectLst/>
                          <a:latin typeface="+mn-lt"/>
                        </a:rPr>
                        <a:t>13</a:t>
                      </a:r>
                      <a:endParaRPr lang="he-IL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Hagit</a:t>
                      </a: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Nagar </a:t>
                      </a:r>
                      <a:r>
                        <a:rPr lang="en-US" sz="2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Shimoni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Tel Aviv Souraski Medical Center 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Late Autism Diagnosis -New insights from Mirrors Autism Center 2022 cohort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2210168"/>
                  </a:ext>
                </a:extLst>
              </a:tr>
              <a:tr h="796083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u="none" strike="noStrike" dirty="0">
                          <a:effectLst/>
                          <a:latin typeface="+mn-lt"/>
                        </a:rPr>
                        <a:t>14</a:t>
                      </a:r>
                      <a:endParaRPr lang="he-IL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Hannah </a:t>
                      </a:r>
                      <a:r>
                        <a:rPr lang="en-US" sz="2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Skyes</a:t>
                      </a: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-Haas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Bar Ilan University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 behavioral and eye-tracking study in visual perceptual processing among minimally verbal children with Autism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6185711"/>
                  </a:ext>
                </a:extLst>
              </a:tr>
              <a:tr h="885913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u="none" strike="noStrike">
                          <a:effectLst/>
                          <a:latin typeface="+mn-lt"/>
                        </a:rPr>
                        <a:t>15</a:t>
                      </a:r>
                      <a:endParaRPr lang="he-IL" sz="2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Ifat Bar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Bar Ilan University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Bridging the Emotional Gap: A Teacher-Led Computerized Program for Improving Emotional Skills in Children with ASD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2625430"/>
                  </a:ext>
                </a:extLst>
              </a:tr>
              <a:tr h="679587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u="none" strike="noStrike" dirty="0">
                          <a:effectLst/>
                          <a:latin typeface="+mn-lt"/>
                        </a:rPr>
                        <a:t>16</a:t>
                      </a:r>
                      <a:endParaRPr lang="he-IL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Iris Hindi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Bar Ilan University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Narrative abilities in multilingual children with ASD: Comparison of non-interactive and naturalistic acquisition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5055548"/>
                  </a:ext>
                </a:extLst>
              </a:tr>
              <a:tr h="764247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u="none" strike="noStrike" dirty="0">
                          <a:effectLst/>
                          <a:latin typeface="+mn-lt"/>
                        </a:rPr>
                        <a:t>17</a:t>
                      </a:r>
                      <a:endParaRPr lang="he-IL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Jaroslav </a:t>
                      </a:r>
                      <a:r>
                        <a:rPr lang="en-US" sz="2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Slobodskoy-Plusnin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Hebrew University of Jerusalem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Performance monitoring and reward processing in ASD: ERP and perceptual correlates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2045037"/>
                  </a:ext>
                </a:extLst>
              </a:tr>
              <a:tr h="790441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u="none" strike="noStrike" dirty="0">
                          <a:effectLst/>
                          <a:latin typeface="+mn-lt"/>
                        </a:rPr>
                        <a:t>18</a:t>
                      </a:r>
                      <a:endParaRPr lang="he-IL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Leena </a:t>
                      </a:r>
                      <a:r>
                        <a:rPr lang="en-US" sz="2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Elbedour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Ben Gurion University of the Negev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importance of a multifaceted longitudinal examination of anthropometric measures in studying the association between head growth during infancy and risk of autism spectrum disorder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5307444"/>
                  </a:ext>
                </a:extLst>
              </a:tr>
              <a:tr h="738053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u="none" strike="noStrike" dirty="0">
                          <a:effectLst/>
                          <a:latin typeface="+mn-lt"/>
                        </a:rPr>
                        <a:t>19</a:t>
                      </a:r>
                      <a:endParaRPr lang="he-IL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Liraz</a:t>
                      </a: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Sasportas</a:t>
                      </a: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Joseph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Hebrew University of Jerusalem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ToM2: Parent's Perceptions of Their Autistic Child’s Theory of Mind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7122100"/>
                  </a:ext>
                </a:extLst>
              </a:tr>
              <a:tr h="765603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u="none" strike="noStrike" dirty="0">
                          <a:effectLst/>
                          <a:latin typeface="+mn-lt"/>
                        </a:rPr>
                        <a:t>20</a:t>
                      </a:r>
                      <a:endParaRPr lang="he-IL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Liron </a:t>
                      </a:r>
                      <a:r>
                        <a:rPr lang="en-US" sz="2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Amihai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Tel Aviv University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Facial Mimicry Predicts Children’s Autistic Symptoms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3841859"/>
                  </a:ext>
                </a:extLst>
              </a:tr>
              <a:tr h="776810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u="none" strike="noStrike" dirty="0">
                          <a:effectLst/>
                          <a:latin typeface="+mn-lt"/>
                        </a:rPr>
                        <a:t>21</a:t>
                      </a:r>
                      <a:endParaRPr lang="he-IL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Mariam </a:t>
                      </a:r>
                      <a:r>
                        <a:rPr lang="en-US" sz="2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Kartawy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Hebrew University of Jerusalem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role of Gsk3β-mediated synaptic and behavioral dysfunctions in the Cntnap2-/- mouse model of autism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5761358"/>
                  </a:ext>
                </a:extLst>
              </a:tr>
              <a:tr h="962472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u="none" strike="noStrike" dirty="0">
                          <a:effectLst/>
                          <a:latin typeface="+mn-lt"/>
                        </a:rPr>
                        <a:t>22</a:t>
                      </a:r>
                      <a:endParaRPr lang="he-IL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Marianna </a:t>
                      </a:r>
                      <a:r>
                        <a:rPr lang="en-US" sz="2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Beradze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Bar Ilan University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Exploring Disfluency Patterns in Bilingual and Monolingual Children with and without Autism: A Pragmatic Perspective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4190937"/>
                  </a:ext>
                </a:extLst>
              </a:tr>
              <a:tr h="699979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u="none" strike="noStrike" dirty="0">
                          <a:effectLst/>
                          <a:latin typeface="+mn-lt"/>
                        </a:rPr>
                        <a:t>23</a:t>
                      </a:r>
                      <a:endParaRPr lang="he-IL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Michael </a:t>
                      </a:r>
                      <a:r>
                        <a:rPr lang="en-US" sz="2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terner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Bar Ilan University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 Cross-Cultural Examination of the Comprehensive Autistic Trait Inventory (CATI) in Two General Population Samples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4646960"/>
                  </a:ext>
                </a:extLst>
              </a:tr>
              <a:tr h="999453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u="none" strike="noStrike" dirty="0">
                          <a:effectLst/>
                          <a:latin typeface="+mn-lt"/>
                        </a:rPr>
                        <a:t>24</a:t>
                      </a:r>
                      <a:endParaRPr lang="he-IL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Miri Ben Shabbat- Seri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Bar Ilan university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Peer Interaction in Late Diagnosed Autistic Adolescents' Boys and Girls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643588"/>
                  </a:ext>
                </a:extLst>
              </a:tr>
              <a:tr h="701397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u="none" strike="noStrike" dirty="0">
                          <a:effectLst/>
                          <a:latin typeface="+mn-lt"/>
                        </a:rPr>
                        <a:t>25</a:t>
                      </a:r>
                      <a:endParaRPr lang="he-IL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Mitchell Schertz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Technion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Understanding the Purpose of Treatments: Perspectives of Children with Autism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7858271"/>
                  </a:ext>
                </a:extLst>
              </a:tr>
              <a:tr h="759219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u="none" strike="noStrike" dirty="0">
                          <a:effectLst/>
                          <a:latin typeface="+mn-lt"/>
                        </a:rPr>
                        <a:t>26</a:t>
                      </a:r>
                      <a:endParaRPr lang="he-IL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Moran Bachrach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3402025" rtl="1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 Gurion University of the Negev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402025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 preschool children with autism more likely to be placed in special education if they exhibit aberrant behaviors?</a:t>
                      </a:r>
                      <a:endParaRPr lang="en-US" sz="25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6484237"/>
                  </a:ext>
                </a:extLst>
              </a:tr>
              <a:tr h="791330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u="none" strike="noStrike">
                          <a:effectLst/>
                          <a:latin typeface="+mn-lt"/>
                        </a:rPr>
                        <a:t>27</a:t>
                      </a:r>
                      <a:endParaRPr lang="he-IL" sz="2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Muna Abd El-Raziq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Hebrew University of Jerusalem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Language, Theory of Mind, and non-verbal Cognitive Measures in Arabic-speaking children with autism: Evidence from Network and Clusters Analyses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122273"/>
                  </a:ext>
                </a:extLst>
              </a:tr>
              <a:tr h="732819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u="none" strike="noStrike" dirty="0">
                          <a:effectLst/>
                          <a:latin typeface="+mn-lt"/>
                        </a:rPr>
                        <a:t>28</a:t>
                      </a:r>
                      <a:endParaRPr lang="he-IL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Shir </a:t>
                      </a:r>
                      <a:r>
                        <a:rPr lang="en-US" sz="2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Rozenblat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Hebrew University of Jerusalem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Ecological momentary assessment: A novel tool for assessing RRBs and their relationship with adaptive functioning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5510965"/>
                  </a:ext>
                </a:extLst>
              </a:tr>
              <a:tr h="70819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Tal </a:t>
                      </a:r>
                      <a:r>
                        <a:rPr lang="en-US" sz="2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Mentch-Lifshits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Hebrew University of Jerusalem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Cognitive Control and Broad Autism Phenotype among Parents of Autistic Children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1522758"/>
                  </a:ext>
                </a:extLst>
              </a:tr>
              <a:tr h="751489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u="none" strike="noStrike" dirty="0">
                          <a:effectLst/>
                          <a:latin typeface="+mn-lt"/>
                        </a:rPr>
                        <a:t>30</a:t>
                      </a:r>
                      <a:endParaRPr lang="he-IL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Tanya Nitzan</a:t>
                      </a:r>
                      <a:endParaRPr lang="he-IL" sz="25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402025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 Gurion University of the Negev</a:t>
                      </a:r>
                      <a:endParaRPr lang="he-IL" sz="25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Effects of the October 7th Attacks and the Ensuing War on Autistic Children in Israel and Their Parents</a:t>
                      </a:r>
                      <a:endParaRPr lang="he-IL" sz="25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9689331"/>
                  </a:ext>
                </a:extLst>
              </a:tr>
              <a:tr h="695375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u="none" strike="noStrike" dirty="0">
                          <a:effectLst/>
                          <a:latin typeface="+mn-lt"/>
                        </a:rPr>
                        <a:t>31</a:t>
                      </a:r>
                      <a:endParaRPr lang="he-IL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Tanya Nitzan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402025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 Gurion University of the Negev </a:t>
                      </a:r>
                      <a:endParaRPr lang="he-IL" sz="25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 Pilot Trial of the Social ABCs in Israel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5732010"/>
                  </a:ext>
                </a:extLst>
              </a:tr>
              <a:tr h="737937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u="none" strike="noStrike" dirty="0">
                          <a:effectLst/>
                          <a:latin typeface="+mn-lt"/>
                        </a:rPr>
                        <a:t>32</a:t>
                      </a:r>
                      <a:endParaRPr lang="he-IL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Netta Baram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Ben Gurion University of the Negev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Cortical Sound Processing Alterations in Autism Spectrum Disorder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904377"/>
                  </a:ext>
                </a:extLst>
              </a:tr>
              <a:tr h="791330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u="none" strike="noStrike">
                          <a:effectLst/>
                          <a:latin typeface="+mn-lt"/>
                        </a:rPr>
                        <a:t>33</a:t>
                      </a:r>
                      <a:endParaRPr lang="he-IL" sz="2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Netta Ferdman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Bnai Zion Hospital, Haifa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Empowering Diagnosis: Uncovering the Impact of Wechsler Test Repetitive Behavioral Data in ASD Assessment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3508206"/>
                  </a:ext>
                </a:extLst>
              </a:tr>
              <a:tr h="583316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u="none" strike="noStrike">
                          <a:effectLst/>
                          <a:latin typeface="+mn-lt"/>
                        </a:rPr>
                        <a:t>34</a:t>
                      </a:r>
                      <a:endParaRPr lang="he-IL" sz="2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Omer Lerman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402025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500" u="none" strike="noStrike" dirty="0">
                        <a:effectLst/>
                        <a:latin typeface="+mn-lt"/>
                      </a:endParaRPr>
                    </a:p>
                    <a:p>
                      <a:pPr marL="0" marR="0" lvl="0" indent="0" algn="l" defTabSz="3402025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u="none" strike="noStrike" dirty="0">
                          <a:effectLst/>
                          <a:latin typeface="+mn-lt"/>
                        </a:rPr>
                        <a:t>Haifa University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Behavioral differences in autism across different tasks and behavioral domains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8078289"/>
                  </a:ext>
                </a:extLst>
              </a:tr>
              <a:tr h="583316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u="none" strike="noStrike" dirty="0">
                          <a:effectLst/>
                          <a:latin typeface="+mn-lt"/>
                        </a:rPr>
                        <a:t>35</a:t>
                      </a:r>
                      <a:endParaRPr lang="he-IL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Orly Rubin </a:t>
                      </a:r>
                      <a:r>
                        <a:rPr lang="en-US" sz="2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Shtul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Ariel University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Identifying Needs and Challenging Environments to Design a Virtual Reality Environment for Intervention for Adolescents with Autism Spectrum Disorder (ASD)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306724"/>
                  </a:ext>
                </a:extLst>
              </a:tr>
              <a:tr h="701803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u="none" strike="noStrike">
                          <a:effectLst/>
                          <a:latin typeface="+mn-lt"/>
                        </a:rPr>
                        <a:t>36</a:t>
                      </a:r>
                      <a:endParaRPr lang="he-IL" sz="2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Ranen</a:t>
                      </a: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Osman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402025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500" u="none" strike="noStrike">
                        <a:effectLst/>
                        <a:latin typeface="+mn-lt"/>
                      </a:endParaRPr>
                    </a:p>
                    <a:p>
                      <a:pPr marL="0" marR="0" lvl="0" indent="0" algn="l" defTabSz="3402025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u="none" strike="noStrike">
                          <a:effectLst/>
                          <a:latin typeface="+mn-lt"/>
                        </a:rPr>
                        <a:t>Haifa </a:t>
                      </a:r>
                      <a:r>
                        <a:rPr lang="en-US" sz="2500" u="none" strike="noStrike" dirty="0">
                          <a:effectLst/>
                          <a:latin typeface="+mn-lt"/>
                        </a:rPr>
                        <a:t>University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Smart Glasses for Remote Assistance: Analyzing Usability and Optimal User Characteristics Among Young Adults With and Without Autism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0151574"/>
                  </a:ext>
                </a:extLst>
              </a:tr>
              <a:tr h="765107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u="none" strike="noStrike" dirty="0">
                          <a:effectLst/>
                          <a:latin typeface="+mn-lt"/>
                        </a:rPr>
                        <a:t>37</a:t>
                      </a:r>
                      <a:endParaRPr lang="he-IL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Roni </a:t>
                      </a:r>
                      <a:r>
                        <a:rPr lang="en-US" sz="2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Poyas</a:t>
                      </a: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Naharan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Bar Ilan University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Motor Profile Differences Between Autistic and Non-autistic Children Across Age-Groups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6779020"/>
                  </a:ext>
                </a:extLst>
              </a:tr>
              <a:tr h="691065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u="none" strike="noStrike">
                          <a:effectLst/>
                          <a:latin typeface="+mn-lt"/>
                        </a:rPr>
                        <a:t>38</a:t>
                      </a:r>
                      <a:endParaRPr lang="he-IL" sz="2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Safaa Abassi Abu </a:t>
                      </a:r>
                      <a:r>
                        <a:rPr lang="en-US" sz="2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Rukab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Hebrew University of Jerusalem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Visual Search and ASD: Basic vs. Superordinate Category Search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0282030"/>
                  </a:ext>
                </a:extLst>
              </a:tr>
              <a:tr h="740426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u="none" strike="noStrike" dirty="0">
                          <a:effectLst/>
                          <a:latin typeface="+mn-lt"/>
                        </a:rPr>
                        <a:t>39</a:t>
                      </a:r>
                      <a:endParaRPr lang="he-IL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Sandra Israel Yaacov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Bar Ilan University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Predicting the Attainment of an ASD Diagnosis : A Classification Tree Analysis of a Israeli Tertiary Sample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5465594"/>
                  </a:ext>
                </a:extLst>
              </a:tr>
              <a:tr h="699979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u="none" strike="noStrike" dirty="0">
                          <a:effectLst/>
                          <a:latin typeface="+mn-lt"/>
                        </a:rPr>
                        <a:t>40</a:t>
                      </a:r>
                      <a:endParaRPr lang="he-IL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Shahar Neeman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Ben Gurion University of the Negev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Maternal influenza vaccination during pregnancy and risk of ASD in the offspring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6634421"/>
                  </a:ext>
                </a:extLst>
              </a:tr>
              <a:tr h="731512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u="none" strike="noStrike" dirty="0">
                          <a:effectLst/>
                          <a:latin typeface="+mn-lt"/>
                        </a:rPr>
                        <a:t>41</a:t>
                      </a:r>
                      <a:endParaRPr lang="he-IL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Sharon Cohn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Bar Ilan University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Multilingual Exposure and its Impact on Language and Communication in Minimally Verbal Children with ASD: Preliminary Findings from Multiple Case Studies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4350184"/>
                  </a:ext>
                </a:extLst>
              </a:tr>
              <a:tr h="734110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u="none" strike="noStrike" dirty="0">
                          <a:effectLst/>
                          <a:latin typeface="+mn-lt"/>
                        </a:rPr>
                        <a:t>42</a:t>
                      </a:r>
                      <a:endParaRPr lang="he-IL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Sharon </a:t>
                      </a:r>
                      <a:r>
                        <a:rPr lang="en-US" sz="2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Ostfeld</a:t>
                      </a: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Etzion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Academic center for Law and Business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Autism Spectrum Disorder Guilt and Maternal Depression Among Married and Single Mothers: A Moderated Moderation Model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162955"/>
                  </a:ext>
                </a:extLst>
              </a:tr>
              <a:tr h="712028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u="none" strike="noStrike">
                          <a:effectLst/>
                          <a:latin typeface="+mn-lt"/>
                        </a:rPr>
                        <a:t>43</a:t>
                      </a:r>
                      <a:endParaRPr lang="he-IL" sz="2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Shashank Kumar Ojha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Hebrew University of Jerusalem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 Crosstalk between nitric oxide and mTOR signaling pathway in autism spectrum disorder (ASD) pathology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1007484"/>
                  </a:ext>
                </a:extLst>
              </a:tr>
              <a:tr h="768125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u="none" strike="noStrike" dirty="0">
                          <a:effectLst/>
                          <a:latin typeface="+mn-lt"/>
                        </a:rPr>
                        <a:t>44</a:t>
                      </a:r>
                      <a:endParaRPr lang="he-IL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Shelly Ginzburg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Hebrew University Of Jerusalem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role of nitric oxide-mediated glutamatergic alterations in the Shank3Δ4-22 mouse model of autism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2030739"/>
                  </a:ext>
                </a:extLst>
              </a:tr>
              <a:tr h="755037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u="none" strike="noStrike" dirty="0">
                          <a:effectLst/>
                          <a:latin typeface="+mn-lt"/>
                        </a:rPr>
                        <a:t>45</a:t>
                      </a:r>
                      <a:endParaRPr lang="he-IL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Shiri Jaffe- Herman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Hebrew University of Jerusalem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spliceosome component WBP4 is vital for neurodevelopment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2492482"/>
                  </a:ext>
                </a:extLst>
              </a:tr>
              <a:tr h="722990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u="none" strike="noStrike" dirty="0">
                          <a:effectLst/>
                          <a:latin typeface="+mn-lt"/>
                        </a:rPr>
                        <a:t>46</a:t>
                      </a:r>
                      <a:endParaRPr lang="he-IL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Shula </a:t>
                      </a:r>
                      <a:r>
                        <a:rPr lang="en-US" sz="2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Shazman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Open University of Israel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Genetic Insights into Autism Spectrum Disorder: Unveiling the Role of Intrinsically Disordered Regions in Proteins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4397933"/>
                  </a:ext>
                </a:extLst>
              </a:tr>
              <a:tr h="63699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u="none" strike="noStrike" dirty="0">
                          <a:effectLst/>
                          <a:latin typeface="+mn-lt"/>
                        </a:rPr>
                        <a:t>47</a:t>
                      </a:r>
                      <a:endParaRPr lang="he-IL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Sigal </a:t>
                      </a:r>
                      <a:r>
                        <a:rPr lang="en-US" sz="2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Tikochinsky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Ariel University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Comparison of empathy indices in autism spectrum disorder and social anxiety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9365198"/>
                  </a:ext>
                </a:extLst>
              </a:tr>
              <a:tr h="737936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u="none" strike="noStrike" dirty="0">
                          <a:effectLst/>
                          <a:latin typeface="+mn-lt"/>
                        </a:rPr>
                        <a:t>48</a:t>
                      </a:r>
                      <a:endParaRPr lang="he-IL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Maor Hamo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Ben Gurion University of the Negev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Maternal Covid-19 Vaccination During Pregnancy and Risk of early diagnosis of Autism Spectrum Disorder in the offspring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9716112"/>
                  </a:ext>
                </a:extLst>
              </a:tr>
              <a:tr h="770021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u="none" strike="noStrike" dirty="0">
                          <a:effectLst/>
                          <a:latin typeface="+mn-lt"/>
                        </a:rPr>
                        <a:t>49</a:t>
                      </a:r>
                      <a:endParaRPr lang="he-IL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Yael Kuperman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ANeustart</a:t>
                      </a: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Ltd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Personalized Nutrient-based Care in Autism Spectrum Disorders: Building a Pipeline for a Clinician Assistant Tool as a safe, low-risk, first-line treatment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2117526"/>
                  </a:ext>
                </a:extLst>
              </a:tr>
              <a:tr h="737673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u="none" strike="noStrike" dirty="0">
                          <a:effectLst/>
                          <a:latin typeface="+mn-lt"/>
                        </a:rPr>
                        <a:t>50</a:t>
                      </a:r>
                      <a:endParaRPr lang="he-IL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Yael </a:t>
                      </a:r>
                      <a:r>
                        <a:rPr lang="en-US" sz="2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Estrugo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Bar Ilan University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Motor and Socio-Cognitive Mechanisms Explaining Peers’ Synchronization of Joint Action Across Development in Autistic and Non-Autistic Children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8923880"/>
                  </a:ext>
                </a:extLst>
              </a:tr>
              <a:tr h="790441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u="none" strike="noStrike" dirty="0">
                          <a:effectLst/>
                          <a:latin typeface="+mn-lt"/>
                        </a:rPr>
                        <a:t>51</a:t>
                      </a:r>
                      <a:endParaRPr lang="he-IL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Yuliya </a:t>
                      </a:r>
                      <a:r>
                        <a:rPr lang="en-US" sz="2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Buinitskaya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Belarusian Medical Academy of Post-Graduate Education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PathoBiocheModelling</a:t>
                      </a: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to manage Unknowns in Neurodevelopmental Cofactor Disorders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2616851"/>
                  </a:ext>
                </a:extLst>
              </a:tr>
              <a:tr h="682089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500" u="none" strike="noStrike" dirty="0">
                          <a:effectLst/>
                          <a:latin typeface="+mn-lt"/>
                        </a:rPr>
                        <a:t>52</a:t>
                      </a:r>
                      <a:endParaRPr lang="he-IL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Noy Sade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Ben Gurion University of the Negev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Co-occurrence of Epilepsy and Autism – Two Sides of the Same Coin?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48769"/>
                  </a:ext>
                </a:extLst>
              </a:tr>
              <a:tr h="726724">
                <a:tc>
                  <a:txBody>
                    <a:bodyPr/>
                    <a:lstStyle/>
                    <a:p>
                      <a:pPr marL="0" algn="ctr" defTabSz="3402025" rtl="1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53</a:t>
                      </a:r>
                      <a:endParaRPr lang="he-IL" sz="25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Sophi</a:t>
                      </a: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Chapani</a:t>
                      </a: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Itkin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tipul</a:t>
                      </a: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-li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Evaluating Participation Improvements in Children with Autism Spectrum Disorder in Special Education: Insights from Parents and Therapists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2382332"/>
                  </a:ext>
                </a:extLst>
              </a:tr>
              <a:tr h="727810">
                <a:tc>
                  <a:txBody>
                    <a:bodyPr/>
                    <a:lstStyle/>
                    <a:p>
                      <a:pPr marL="0" algn="ctr" defTabSz="3402025" rtl="1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54</a:t>
                      </a:r>
                      <a:endParaRPr lang="he-IL" sz="25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3402025" rtl="1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Benjamin Gesundheit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Cell-El Ltd.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Significant clinical improvement of severe autism spectrum disorder symptoms following mesenchymal stromal cell treatments: case report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185027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F043564-55C6-442C-4373-3D0A28D99C9F}"/>
              </a:ext>
            </a:extLst>
          </p:cNvPr>
          <p:cNvSpPr txBox="1"/>
          <p:nvPr/>
        </p:nvSpPr>
        <p:spPr>
          <a:xfrm>
            <a:off x="570946" y="3316258"/>
            <a:ext cx="32878234" cy="3631763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>
                <a:solidFill>
                  <a:schemeClr val="bg1"/>
                </a:solidFill>
                <a:cs typeface="Arial" panose="020B0604020202020204" pitchFamily="34" charset="0"/>
              </a:rPr>
              <a:t>Israeli Meeting For Autism Research </a:t>
            </a:r>
          </a:p>
          <a:p>
            <a:pPr algn="ctr"/>
            <a:r>
              <a:rPr lang="en-US" sz="11500" b="1" dirty="0">
                <a:solidFill>
                  <a:schemeClr val="bg1"/>
                </a:solidFill>
                <a:cs typeface="Arial" panose="020B0604020202020204" pitchFamily="34" charset="0"/>
              </a:rPr>
              <a:t>I-MAR 2025</a:t>
            </a:r>
          </a:p>
        </p:txBody>
      </p:sp>
    </p:spTree>
    <p:extLst>
      <p:ext uri="{BB962C8B-B14F-4D97-AF65-F5344CB8AC3E}">
        <p14:creationId xmlns:p14="http://schemas.microsoft.com/office/powerpoint/2010/main" val="173261234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2769</TotalTime>
  <Words>1200</Words>
  <Application>Microsoft Office PowerPoint</Application>
  <PresentationFormat>Custom</PresentationFormat>
  <Paragraphs>229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ערכת נושא Office</vt:lpstr>
      <vt:lpstr>List of Posters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 of Posters</dc:title>
  <dc:creator>תמי מטוס</dc:creator>
  <cp:lastModifiedBy>דוד זבידה</cp:lastModifiedBy>
  <cp:revision>7</cp:revision>
  <dcterms:created xsi:type="dcterms:W3CDTF">2023-02-21T06:18:00Z</dcterms:created>
  <dcterms:modified xsi:type="dcterms:W3CDTF">2025-02-19T10:54:54Z</dcterms:modified>
</cp:coreProperties>
</file>