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34020125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3740-0F5B-4422-BC40-812B02C2CF5A}" v="18" dt="2025-02-19T06:39:51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34" d="100"/>
          <a:sy n="34" d="100"/>
        </p:scale>
        <p:origin x="16" y="-12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i Osipov" userId="10d03ba3-324a-44c9-9ab5-9704502a049e" providerId="ADAL" clId="{FE28AB2D-F7AB-4FC3-A150-B23381A9EE14}"/>
    <pc:docChg chg="undo custSel delSld modSld">
      <pc:chgData name="Tali Osipov" userId="10d03ba3-324a-44c9-9ab5-9704502a049e" providerId="ADAL" clId="{FE28AB2D-F7AB-4FC3-A150-B23381A9EE14}" dt="2025-02-17T12:18:08.933" v="1397" actId="403"/>
      <pc:docMkLst>
        <pc:docMk/>
      </pc:docMkLst>
      <pc:sldChg chg="addSp delSp modSp mod">
        <pc:chgData name="Tali Osipov" userId="10d03ba3-324a-44c9-9ab5-9704502a049e" providerId="ADAL" clId="{FE28AB2D-F7AB-4FC3-A150-B23381A9EE14}" dt="2025-02-17T12:18:08.933" v="1397" actId="403"/>
        <pc:sldMkLst>
          <pc:docMk/>
          <pc:sldMk cId="1732612342" sldId="256"/>
        </pc:sldMkLst>
        <pc:spChg chg="mod">
          <ac:chgData name="Tali Osipov" userId="10d03ba3-324a-44c9-9ab5-9704502a049e" providerId="ADAL" clId="{FE28AB2D-F7AB-4FC3-A150-B23381A9EE14}" dt="2025-02-17T12:18:08.933" v="1397" actId="403"/>
          <ac:spMkLst>
            <pc:docMk/>
            <pc:sldMk cId="1732612342" sldId="256"/>
            <ac:spMk id="2" creationId="{850E1ECA-FE33-B974-23DC-3C77506CFC65}"/>
          </ac:spMkLst>
        </pc:spChg>
        <pc:spChg chg="add mod">
          <ac:chgData name="Tali Osipov" userId="10d03ba3-324a-44c9-9ab5-9704502a049e" providerId="ADAL" clId="{FE28AB2D-F7AB-4FC3-A150-B23381A9EE14}" dt="2025-02-17T09:12:49.846" v="705" actId="207"/>
          <ac:spMkLst>
            <pc:docMk/>
            <pc:sldMk cId="1732612342" sldId="256"/>
            <ac:spMk id="3" creationId="{1F043564-55C6-442C-4373-3D0A28D99C9F}"/>
          </ac:spMkLst>
        </pc:spChg>
        <pc:graphicFrameChg chg="mod modGraphic">
          <ac:chgData name="Tali Osipov" userId="10d03ba3-324a-44c9-9ab5-9704502a049e" providerId="ADAL" clId="{FE28AB2D-F7AB-4FC3-A150-B23381A9EE14}" dt="2025-02-17T12:16:57.832" v="1396" actId="120"/>
          <ac:graphicFrameMkLst>
            <pc:docMk/>
            <pc:sldMk cId="1732612342" sldId="256"/>
            <ac:graphicFrameMk id="11" creationId="{9E709173-89E1-F92D-19DA-1942F46EE1B9}"/>
          </ac:graphicFrameMkLst>
        </pc:graphicFrameChg>
      </pc:sldChg>
      <pc:sldChg chg="addSp delSp modSp del mod">
        <pc:chgData name="Tali Osipov" userId="10d03ba3-324a-44c9-9ab5-9704502a049e" providerId="ADAL" clId="{FE28AB2D-F7AB-4FC3-A150-B23381A9EE14}" dt="2025-02-17T12:12:45.412" v="1379" actId="2696"/>
        <pc:sldMkLst>
          <pc:docMk/>
          <pc:sldMk cId="28561003" sldId="257"/>
        </pc:sldMkLst>
      </pc:sldChg>
    </pc:docChg>
  </pc:docChgLst>
  <pc:docChgLst>
    <pc:chgData name="Tali Osipov" userId="10d03ba3-324a-44c9-9ab5-9704502a049e" providerId="ADAL" clId="{01673740-0F5B-4422-BC40-812B02C2CF5A}"/>
    <pc:docChg chg="undo custSel modSld">
      <pc:chgData name="Tali Osipov" userId="10d03ba3-324a-44c9-9ab5-9704502a049e" providerId="ADAL" clId="{01673740-0F5B-4422-BC40-812B02C2CF5A}" dt="2025-02-19T06:40:55.015" v="502" actId="14734"/>
      <pc:docMkLst>
        <pc:docMk/>
      </pc:docMkLst>
      <pc:sldChg chg="modSp mod">
        <pc:chgData name="Tali Osipov" userId="10d03ba3-324a-44c9-9ab5-9704502a049e" providerId="ADAL" clId="{01673740-0F5B-4422-BC40-812B02C2CF5A}" dt="2025-02-19T06:40:55.015" v="502" actId="14734"/>
        <pc:sldMkLst>
          <pc:docMk/>
          <pc:sldMk cId="1732612342" sldId="256"/>
        </pc:sldMkLst>
        <pc:spChg chg="mod">
          <ac:chgData name="Tali Osipov" userId="10d03ba3-324a-44c9-9ab5-9704502a049e" providerId="ADAL" clId="{01673740-0F5B-4422-BC40-812B02C2CF5A}" dt="2025-02-18T07:19:01.015" v="164" actId="14100"/>
          <ac:spMkLst>
            <pc:docMk/>
            <pc:sldMk cId="1732612342" sldId="256"/>
            <ac:spMk id="2" creationId="{850E1ECA-FE33-B974-23DC-3C77506CFC65}"/>
          </ac:spMkLst>
        </pc:spChg>
        <pc:graphicFrameChg chg="mod modGraphic">
          <ac:chgData name="Tali Osipov" userId="10d03ba3-324a-44c9-9ab5-9704502a049e" providerId="ADAL" clId="{01673740-0F5B-4422-BC40-812B02C2CF5A}" dt="2025-02-19T06:40:55.015" v="502" actId="14734"/>
          <ac:graphicFrameMkLst>
            <pc:docMk/>
            <pc:sldMk cId="1732612342" sldId="256"/>
            <ac:graphicFrameMk id="11" creationId="{9E709173-89E1-F92D-19DA-1942F46EE1B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1510" y="8380311"/>
            <a:ext cx="28917106" cy="17827413"/>
          </a:xfrm>
        </p:spPr>
        <p:txBody>
          <a:bodyPr anchor="b"/>
          <a:lstStyle>
            <a:lvl1pPr algn="ctr">
              <a:defRPr sz="2232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2516" y="26895217"/>
            <a:ext cx="25515094" cy="12363023"/>
          </a:xfrm>
        </p:spPr>
        <p:txBody>
          <a:bodyPr/>
          <a:lstStyle>
            <a:lvl1pPr marL="0" indent="0" algn="ctr">
              <a:buNone/>
              <a:defRPr sz="8929"/>
            </a:lvl1pPr>
            <a:lvl2pPr marL="1701013" indent="0" algn="ctr">
              <a:buNone/>
              <a:defRPr sz="7441"/>
            </a:lvl2pPr>
            <a:lvl3pPr marL="3402025" indent="0" algn="ctr">
              <a:buNone/>
              <a:defRPr sz="6697"/>
            </a:lvl3pPr>
            <a:lvl4pPr marL="5103038" indent="0" algn="ctr">
              <a:buNone/>
              <a:defRPr sz="5953"/>
            </a:lvl4pPr>
            <a:lvl5pPr marL="6804050" indent="0" algn="ctr">
              <a:buNone/>
              <a:defRPr sz="5953"/>
            </a:lvl5pPr>
            <a:lvl6pPr marL="8505063" indent="0" algn="ctr">
              <a:buNone/>
              <a:defRPr sz="5953"/>
            </a:lvl6pPr>
            <a:lvl7pPr marL="10206076" indent="0" algn="ctr">
              <a:buNone/>
              <a:defRPr sz="5953"/>
            </a:lvl7pPr>
            <a:lvl8pPr marL="11907088" indent="0" algn="ctr">
              <a:buNone/>
              <a:defRPr sz="5953"/>
            </a:lvl8pPr>
            <a:lvl9pPr marL="13608101" indent="0" algn="ctr">
              <a:buNone/>
              <a:defRPr sz="5953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93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60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45654" y="2726267"/>
            <a:ext cx="7335589" cy="4339505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8885" y="2726267"/>
            <a:ext cx="21581517" cy="4339505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1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10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167" y="12766055"/>
            <a:ext cx="29342358" cy="21300436"/>
          </a:xfrm>
        </p:spPr>
        <p:txBody>
          <a:bodyPr anchor="b"/>
          <a:lstStyle>
            <a:lvl1pPr>
              <a:defRPr sz="2232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1167" y="34268002"/>
            <a:ext cx="29342358" cy="11201396"/>
          </a:xfrm>
        </p:spPr>
        <p:txBody>
          <a:bodyPr/>
          <a:lstStyle>
            <a:lvl1pPr marL="0" indent="0">
              <a:buNone/>
              <a:defRPr sz="8929">
                <a:solidFill>
                  <a:schemeClr val="tx1"/>
                </a:solidFill>
              </a:defRPr>
            </a:lvl1pPr>
            <a:lvl2pPr marL="1701013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2pPr>
            <a:lvl3pPr marL="3402025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3pPr>
            <a:lvl4pPr marL="5103038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4pPr>
            <a:lvl5pPr marL="6804050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5pPr>
            <a:lvl6pPr marL="8505063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6pPr>
            <a:lvl7pPr marL="1020607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7pPr>
            <a:lvl8pPr marL="11907088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8pPr>
            <a:lvl9pPr marL="13608101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245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8884" y="13631334"/>
            <a:ext cx="14458553" cy="3248999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22688" y="13631334"/>
            <a:ext cx="14458553" cy="3248999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66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15" y="2726278"/>
            <a:ext cx="29342358" cy="989753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3319" y="12552684"/>
            <a:ext cx="14392105" cy="6151876"/>
          </a:xfrm>
        </p:spPr>
        <p:txBody>
          <a:bodyPr anchor="b"/>
          <a:lstStyle>
            <a:lvl1pPr marL="0" indent="0">
              <a:buNone/>
              <a:defRPr sz="8929" b="1"/>
            </a:lvl1pPr>
            <a:lvl2pPr marL="1701013" indent="0">
              <a:buNone/>
              <a:defRPr sz="7441" b="1"/>
            </a:lvl2pPr>
            <a:lvl3pPr marL="3402025" indent="0">
              <a:buNone/>
              <a:defRPr sz="6697" b="1"/>
            </a:lvl3pPr>
            <a:lvl4pPr marL="5103038" indent="0">
              <a:buNone/>
              <a:defRPr sz="5953" b="1"/>
            </a:lvl4pPr>
            <a:lvl5pPr marL="6804050" indent="0">
              <a:buNone/>
              <a:defRPr sz="5953" b="1"/>
            </a:lvl5pPr>
            <a:lvl6pPr marL="8505063" indent="0">
              <a:buNone/>
              <a:defRPr sz="5953" b="1"/>
            </a:lvl6pPr>
            <a:lvl7pPr marL="10206076" indent="0">
              <a:buNone/>
              <a:defRPr sz="5953" b="1"/>
            </a:lvl7pPr>
            <a:lvl8pPr marL="11907088" indent="0">
              <a:buNone/>
              <a:defRPr sz="5953" b="1"/>
            </a:lvl8pPr>
            <a:lvl9pPr marL="13608101" indent="0">
              <a:buNone/>
              <a:defRPr sz="5953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43319" y="18704560"/>
            <a:ext cx="14392105" cy="2751159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222690" y="12552684"/>
            <a:ext cx="14462984" cy="6151876"/>
          </a:xfrm>
        </p:spPr>
        <p:txBody>
          <a:bodyPr anchor="b"/>
          <a:lstStyle>
            <a:lvl1pPr marL="0" indent="0">
              <a:buNone/>
              <a:defRPr sz="8929" b="1"/>
            </a:lvl1pPr>
            <a:lvl2pPr marL="1701013" indent="0">
              <a:buNone/>
              <a:defRPr sz="7441" b="1"/>
            </a:lvl2pPr>
            <a:lvl3pPr marL="3402025" indent="0">
              <a:buNone/>
              <a:defRPr sz="6697" b="1"/>
            </a:lvl3pPr>
            <a:lvl4pPr marL="5103038" indent="0">
              <a:buNone/>
              <a:defRPr sz="5953" b="1"/>
            </a:lvl4pPr>
            <a:lvl5pPr marL="6804050" indent="0">
              <a:buNone/>
              <a:defRPr sz="5953" b="1"/>
            </a:lvl5pPr>
            <a:lvl6pPr marL="8505063" indent="0">
              <a:buNone/>
              <a:defRPr sz="5953" b="1"/>
            </a:lvl6pPr>
            <a:lvl7pPr marL="10206076" indent="0">
              <a:buNone/>
              <a:defRPr sz="5953" b="1"/>
            </a:lvl7pPr>
            <a:lvl8pPr marL="11907088" indent="0">
              <a:buNone/>
              <a:defRPr sz="5953" b="1"/>
            </a:lvl8pPr>
            <a:lvl9pPr marL="13608101" indent="0">
              <a:buNone/>
              <a:defRPr sz="5953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222690" y="18704560"/>
            <a:ext cx="14462984" cy="2751159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61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71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963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15" y="3413760"/>
            <a:ext cx="10972376" cy="11948160"/>
          </a:xfrm>
        </p:spPr>
        <p:txBody>
          <a:bodyPr anchor="b"/>
          <a:lstStyle>
            <a:lvl1pPr>
              <a:defRPr sz="1190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984" y="7372785"/>
            <a:ext cx="17222688" cy="36389733"/>
          </a:xfrm>
        </p:spPr>
        <p:txBody>
          <a:bodyPr/>
          <a:lstStyle>
            <a:lvl1pPr>
              <a:defRPr sz="11906"/>
            </a:lvl1pPr>
            <a:lvl2pPr>
              <a:defRPr sz="10417"/>
            </a:lvl2pPr>
            <a:lvl3pPr>
              <a:defRPr sz="8929"/>
            </a:lvl3pPr>
            <a:lvl4pPr>
              <a:defRPr sz="7441"/>
            </a:lvl4pPr>
            <a:lvl5pPr>
              <a:defRPr sz="7441"/>
            </a:lvl5pPr>
            <a:lvl6pPr>
              <a:defRPr sz="7441"/>
            </a:lvl6pPr>
            <a:lvl7pPr>
              <a:defRPr sz="7441"/>
            </a:lvl7pPr>
            <a:lvl8pPr>
              <a:defRPr sz="7441"/>
            </a:lvl8pPr>
            <a:lvl9pPr>
              <a:defRPr sz="74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315" y="15361920"/>
            <a:ext cx="10972376" cy="28459857"/>
          </a:xfrm>
        </p:spPr>
        <p:txBody>
          <a:bodyPr/>
          <a:lstStyle>
            <a:lvl1pPr marL="0" indent="0">
              <a:buNone/>
              <a:defRPr sz="5953"/>
            </a:lvl1pPr>
            <a:lvl2pPr marL="1701013" indent="0">
              <a:buNone/>
              <a:defRPr sz="5209"/>
            </a:lvl2pPr>
            <a:lvl3pPr marL="3402025" indent="0">
              <a:buNone/>
              <a:defRPr sz="4465"/>
            </a:lvl3pPr>
            <a:lvl4pPr marL="5103038" indent="0">
              <a:buNone/>
              <a:defRPr sz="3721"/>
            </a:lvl4pPr>
            <a:lvl5pPr marL="6804050" indent="0">
              <a:buNone/>
              <a:defRPr sz="3721"/>
            </a:lvl5pPr>
            <a:lvl6pPr marL="8505063" indent="0">
              <a:buNone/>
              <a:defRPr sz="3721"/>
            </a:lvl6pPr>
            <a:lvl7pPr marL="10206076" indent="0">
              <a:buNone/>
              <a:defRPr sz="3721"/>
            </a:lvl7pPr>
            <a:lvl8pPr marL="11907088" indent="0">
              <a:buNone/>
              <a:defRPr sz="3721"/>
            </a:lvl8pPr>
            <a:lvl9pPr marL="13608101" indent="0">
              <a:buNone/>
              <a:defRPr sz="372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7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15" y="3413760"/>
            <a:ext cx="10972376" cy="11948160"/>
          </a:xfrm>
        </p:spPr>
        <p:txBody>
          <a:bodyPr anchor="b"/>
          <a:lstStyle>
            <a:lvl1pPr>
              <a:defRPr sz="1190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462984" y="7372785"/>
            <a:ext cx="17222688" cy="36389733"/>
          </a:xfrm>
        </p:spPr>
        <p:txBody>
          <a:bodyPr anchor="t"/>
          <a:lstStyle>
            <a:lvl1pPr marL="0" indent="0">
              <a:buNone/>
              <a:defRPr sz="11906"/>
            </a:lvl1pPr>
            <a:lvl2pPr marL="1701013" indent="0">
              <a:buNone/>
              <a:defRPr sz="10417"/>
            </a:lvl2pPr>
            <a:lvl3pPr marL="3402025" indent="0">
              <a:buNone/>
              <a:defRPr sz="8929"/>
            </a:lvl3pPr>
            <a:lvl4pPr marL="5103038" indent="0">
              <a:buNone/>
              <a:defRPr sz="7441"/>
            </a:lvl4pPr>
            <a:lvl5pPr marL="6804050" indent="0">
              <a:buNone/>
              <a:defRPr sz="7441"/>
            </a:lvl5pPr>
            <a:lvl6pPr marL="8505063" indent="0">
              <a:buNone/>
              <a:defRPr sz="7441"/>
            </a:lvl6pPr>
            <a:lvl7pPr marL="10206076" indent="0">
              <a:buNone/>
              <a:defRPr sz="7441"/>
            </a:lvl7pPr>
            <a:lvl8pPr marL="11907088" indent="0">
              <a:buNone/>
              <a:defRPr sz="7441"/>
            </a:lvl8pPr>
            <a:lvl9pPr marL="13608101" indent="0">
              <a:buNone/>
              <a:defRPr sz="7441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315" y="15361920"/>
            <a:ext cx="10972376" cy="28459857"/>
          </a:xfrm>
        </p:spPr>
        <p:txBody>
          <a:bodyPr/>
          <a:lstStyle>
            <a:lvl1pPr marL="0" indent="0">
              <a:buNone/>
              <a:defRPr sz="5953"/>
            </a:lvl1pPr>
            <a:lvl2pPr marL="1701013" indent="0">
              <a:buNone/>
              <a:defRPr sz="5209"/>
            </a:lvl2pPr>
            <a:lvl3pPr marL="3402025" indent="0">
              <a:buNone/>
              <a:defRPr sz="4465"/>
            </a:lvl3pPr>
            <a:lvl4pPr marL="5103038" indent="0">
              <a:buNone/>
              <a:defRPr sz="3721"/>
            </a:lvl4pPr>
            <a:lvl5pPr marL="6804050" indent="0">
              <a:buNone/>
              <a:defRPr sz="3721"/>
            </a:lvl5pPr>
            <a:lvl6pPr marL="8505063" indent="0">
              <a:buNone/>
              <a:defRPr sz="3721"/>
            </a:lvl6pPr>
            <a:lvl7pPr marL="10206076" indent="0">
              <a:buNone/>
              <a:defRPr sz="3721"/>
            </a:lvl7pPr>
            <a:lvl8pPr marL="11907088" indent="0">
              <a:buNone/>
              <a:defRPr sz="3721"/>
            </a:lvl8pPr>
            <a:lvl9pPr marL="13608101" indent="0">
              <a:buNone/>
              <a:defRPr sz="372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65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8884" y="2726278"/>
            <a:ext cx="29342358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8884" y="13631334"/>
            <a:ext cx="29342358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8884" y="47460758"/>
            <a:ext cx="7654528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9294-025E-41E7-BEE7-387B0B43E6F7}" type="datetimeFigureOut">
              <a:rPr lang="he-IL" smtClean="0"/>
              <a:t>כ"א/שבט/תשפ"ה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69167" y="47460758"/>
            <a:ext cx="11481792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026713" y="47460758"/>
            <a:ext cx="7654528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6C9A-505D-423F-A553-6C461063E9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670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02025" rtl="1" eaLnBrk="1" latinLnBrk="0" hangingPunct="1">
        <a:lnSpc>
          <a:spcPct val="90000"/>
        </a:lnSpc>
        <a:spcBef>
          <a:spcPct val="0"/>
        </a:spcBef>
        <a:buNone/>
        <a:defRPr sz="16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0506" indent="-850506" algn="r" defTabSz="3402025" rtl="1" eaLnBrk="1" latinLnBrk="0" hangingPunct="1">
        <a:lnSpc>
          <a:spcPct val="90000"/>
        </a:lnSpc>
        <a:spcBef>
          <a:spcPts val="3721"/>
        </a:spcBef>
        <a:buFont typeface="Arial" panose="020B0604020202020204" pitchFamily="34" charset="0"/>
        <a:buChar char="•"/>
        <a:defRPr sz="10417" kern="1200">
          <a:solidFill>
            <a:schemeClr val="tx1"/>
          </a:solidFill>
          <a:latin typeface="+mn-lt"/>
          <a:ea typeface="+mn-ea"/>
          <a:cs typeface="+mn-cs"/>
        </a:defRPr>
      </a:lvl1pPr>
      <a:lvl2pPr marL="2551519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2pPr>
      <a:lvl3pPr marL="4252532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953544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4pPr>
      <a:lvl5pPr marL="7654557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5pPr>
      <a:lvl6pPr marL="9355569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6pPr>
      <a:lvl7pPr marL="11056582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7pPr>
      <a:lvl8pPr marL="12757595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8pPr>
      <a:lvl9pPr marL="14458607" indent="-850506" algn="r" defTabSz="3402025" rtl="1" eaLnBrk="1" latinLnBrk="0" hangingPunct="1">
        <a:lnSpc>
          <a:spcPct val="90000"/>
        </a:lnSpc>
        <a:spcBef>
          <a:spcPts val="1860"/>
        </a:spcBef>
        <a:buFont typeface="Arial" panose="020B0604020202020204" pitchFamily="34" charset="0"/>
        <a:buChar char="•"/>
        <a:defRPr sz="6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1pPr>
      <a:lvl2pPr marL="1701013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2pPr>
      <a:lvl3pPr marL="3402025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3pPr>
      <a:lvl4pPr marL="5103038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4pPr>
      <a:lvl5pPr marL="6804050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5pPr>
      <a:lvl6pPr marL="8505063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6pPr>
      <a:lvl7pPr marL="10206076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7pPr>
      <a:lvl8pPr marL="11907088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8pPr>
      <a:lvl9pPr marL="13608101" algn="r" defTabSz="3402025" rtl="1" eaLnBrk="1" latinLnBrk="0" hangingPunct="1">
        <a:defRPr sz="6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>
            <a:extLst>
              <a:ext uri="{FF2B5EF4-FFF2-40B4-BE49-F238E27FC236}">
                <a16:creationId xmlns:a16="http://schemas.microsoft.com/office/drawing/2014/main" id="{AAE43D3B-2398-DD41-C0F0-E54C88519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796" y="51801"/>
            <a:ext cx="3277462" cy="3264457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850E1ECA-FE33-B974-23DC-3C77506CF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288" y="6977561"/>
            <a:ext cx="23806598" cy="20358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0" b="1" dirty="0">
                <a:latin typeface="+mn-lt"/>
              </a:rPr>
              <a:t>List of Posters</a:t>
            </a:r>
            <a:endParaRPr lang="he-IL" sz="12000" b="1" dirty="0">
              <a:latin typeface="+mn-lt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D888B8E4-8F11-1B44-2E26-8FAD975793AF}"/>
              </a:ext>
            </a:extLst>
          </p:cNvPr>
          <p:cNvSpPr txBox="1"/>
          <p:nvPr/>
        </p:nvSpPr>
        <p:spPr>
          <a:xfrm>
            <a:off x="8063258" y="533400"/>
            <a:ext cx="1132964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Azrieli National Center for Autism </a:t>
            </a:r>
          </a:p>
          <a:p>
            <a:r>
              <a:rPr lang="en-US" sz="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Neurodevelopment Research</a:t>
            </a:r>
            <a:endParaRPr lang="he-IL" sz="5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AC49EBA6-DAAE-F1CC-DF90-7880A141E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6872" y="751041"/>
            <a:ext cx="6528326" cy="1749551"/>
          </a:xfrm>
          <a:prstGeom prst="rect">
            <a:avLst/>
          </a:prstGeom>
        </p:spPr>
      </p:pic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9E709173-89E1-F92D-19DA-1942F46EE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09544"/>
              </p:ext>
            </p:extLst>
          </p:nvPr>
        </p:nvGraphicFramePr>
        <p:xfrm>
          <a:off x="570946" y="8845564"/>
          <a:ext cx="32878235" cy="43105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966">
                  <a:extLst>
                    <a:ext uri="{9D8B030D-6E8A-4147-A177-3AD203B41FA5}">
                      <a16:colId xmlns:a16="http://schemas.microsoft.com/office/drawing/2014/main" val="1894960058"/>
                    </a:ext>
                  </a:extLst>
                </a:gridCol>
                <a:gridCol w="3823525">
                  <a:extLst>
                    <a:ext uri="{9D8B030D-6E8A-4147-A177-3AD203B41FA5}">
                      <a16:colId xmlns:a16="http://schemas.microsoft.com/office/drawing/2014/main" val="1679236813"/>
                    </a:ext>
                  </a:extLst>
                </a:gridCol>
                <a:gridCol w="6453963">
                  <a:extLst>
                    <a:ext uri="{9D8B030D-6E8A-4147-A177-3AD203B41FA5}">
                      <a16:colId xmlns:a16="http://schemas.microsoft.com/office/drawing/2014/main" val="1468186381"/>
                    </a:ext>
                  </a:extLst>
                </a:gridCol>
                <a:gridCol w="21104781">
                  <a:extLst>
                    <a:ext uri="{9D8B030D-6E8A-4147-A177-3AD203B41FA5}">
                      <a16:colId xmlns:a16="http://schemas.microsoft.com/office/drawing/2014/main" val="3487408750"/>
                    </a:ext>
                  </a:extLst>
                </a:gridCol>
              </a:tblGrid>
              <a:tr h="132339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Poster Number</a:t>
                      </a:r>
                      <a:endParaRPr lang="en-US" sz="25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Name</a:t>
                      </a:r>
                      <a:endParaRPr lang="en-US" sz="25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Title</a:t>
                      </a:r>
                      <a:endParaRPr lang="en-US" sz="25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91419"/>
                  </a:ext>
                </a:extLst>
              </a:tr>
              <a:tr h="71905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Adi Gershon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The Hebrew University Of Jerusalem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Aberrant Alternative Splicing in Autism Spectrum Disorder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68643"/>
                  </a:ext>
                </a:extLst>
              </a:tr>
              <a:tr h="74237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Adi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Vinitzky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Growth and Mental Health in the Transition to Parenthood among Siblings of autistic people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54599"/>
                  </a:ext>
                </a:extLst>
              </a:tr>
              <a:tr h="7960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Alana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Amelan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The Hebrew University Of Jerusalem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Identification of novel genes and pathways essential for neural development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07200"/>
                  </a:ext>
                </a:extLst>
              </a:tr>
              <a:tr h="77515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Ayelet David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Haifa University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Effects of Medical Cannabis Treatment for Autistic Children on Anxiety and Restricted and Repetitive Behaviors and Interests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297937"/>
                  </a:ext>
                </a:extLst>
              </a:tr>
              <a:tr h="647760">
                <a:tc>
                  <a:txBody>
                    <a:bodyPr/>
                    <a:lstStyle/>
                    <a:p>
                      <a:pPr marL="0" algn="ctr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Ido Ben Artzi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 Aviv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Reduced outcome-irrelevant learning tendencies in Autism Spectrum Disorder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414906"/>
                  </a:ext>
                </a:extLst>
              </a:tr>
              <a:tr h="7291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6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Carmel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Kovesh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Academic College of Tel Aviv-Yaffo‎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Vocational Assessment for autistic adults: Cognitive Ability Test Achievements and Behavioral Tendencies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529708"/>
                  </a:ext>
                </a:extLst>
              </a:tr>
              <a:tr h="71828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7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Carmit Levy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 Aviv University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Behavioral modulation inShank3 mice with autism spectrum disorder through skin ultraviolet exposure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753720"/>
                  </a:ext>
                </a:extLst>
              </a:tr>
              <a:tr h="77120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8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Cory Shulman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Anxiety Profiles in Girls and Boys with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66795"/>
                  </a:ext>
                </a:extLst>
              </a:tr>
              <a:tr h="7291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9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Efrat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Selanikyo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Ono Academic College of Tel Aviv - Yaffo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Identity, Resilience, and Collective Trauma : A Comparative Analysis of Autistic and Non-Autistic Students During Iron Swords war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982410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Elad Dvir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Perturb-seq reveals divergent and convergent pathways in autism associated genes through early cortical differentiation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355093"/>
                  </a:ext>
                </a:extLst>
              </a:tr>
              <a:tr h="74008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11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Eldar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Fayena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Role of Emotion Regulation in Suicidal Ideation of Autistic and Nonautistic Adults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447981"/>
                  </a:ext>
                </a:extLst>
              </a:tr>
              <a:tr h="8520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Hagit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Nagar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Shimoni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 Aviv Souraski Medical Center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Autism Spectrum Disorder and Selective Mutism in Girls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633279"/>
                  </a:ext>
                </a:extLst>
              </a:tr>
              <a:tr h="84584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Hagit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Nagar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Shimoni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 Aviv Souraski Medical Center 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Autism Diagnosis -New insights from Mirrors Autism Center 2022 cohort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210168"/>
                  </a:ext>
                </a:extLst>
              </a:tr>
              <a:tr h="79608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Hannah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Skyes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-Haas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behavioral and eye-tracking study in visual perceptual processing among minimally verbal children with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185711"/>
                  </a:ext>
                </a:extLst>
              </a:tr>
              <a:tr h="8859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15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Ifat Bar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Bridging the Emotional Gap: A Teacher-Led Computerized Program for Improving Emotional Skills in Children with ASD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625430"/>
                  </a:ext>
                </a:extLst>
              </a:tr>
              <a:tr h="67958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Iris Hindi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Narrative abilities in multilingual children with ASD: Comparison of non-interactive and naturalistic acquisition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055548"/>
                  </a:ext>
                </a:extLst>
              </a:tr>
              <a:tr h="76424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Jaroslav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Slobodskoy-Plusnin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monitoring and reward processing in ASD: ERP and perceptual correlates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45037"/>
                  </a:ext>
                </a:extLst>
              </a:tr>
              <a:tr h="7904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Leena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Elbedour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 Gurion University of the Negev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importance of a multifaceted longitudinal examination of anthropometric measures in studying the association between head growth during infancy and risk of autism spectrum disorder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307444"/>
                  </a:ext>
                </a:extLst>
              </a:tr>
              <a:tr h="7380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19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Liraz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Sasportas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Joseph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ToM2: Parent's Perceptions of Their Autistic Child’s Theory of Mind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22100"/>
                  </a:ext>
                </a:extLst>
              </a:tr>
              <a:tr h="76560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Liron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Amihai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 Aviv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Facial Mimicry Predicts Children’s Autistic Symptoms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841859"/>
                  </a:ext>
                </a:extLst>
              </a:tr>
              <a:tr h="77681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Mariam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Kartawy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role of Gsk3β-mediated synaptic and behavioral dysfunctions in the Cntnap2-/- mouse model of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761358"/>
                  </a:ext>
                </a:extLst>
              </a:tr>
              <a:tr h="96247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Marianna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Beradze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Exploring Disfluency Patterns in Bilingual and Monolingual Children with and without Autism: A Pragmatic Perspective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190937"/>
                  </a:ext>
                </a:extLst>
              </a:tr>
              <a:tr h="6999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Michael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terner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Cross-Cultural Examination of the Comprehensive Autistic Trait Inventory (CATI) in Two General Population Samples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646960"/>
                  </a:ext>
                </a:extLst>
              </a:tr>
              <a:tr h="99945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Miri Ben Shabbat- Seri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Peer Interaction in Late Diagnosed Autistic Adolescents' Boys and Girls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643588"/>
                  </a:ext>
                </a:extLst>
              </a:tr>
              <a:tr h="70139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25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Mitchell Schertz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Technion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 the Purpose of Treatments: Perspectives of Children with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58271"/>
                  </a:ext>
                </a:extLst>
              </a:tr>
              <a:tr h="7592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Moran Bachrach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 Gurion University of the Negev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preschool children with autism more likely to be placed in special education if they exhibit aberrant behaviors?</a:t>
                      </a:r>
                      <a:endParaRPr lang="en-US" sz="2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484237"/>
                  </a:ext>
                </a:extLst>
              </a:tr>
              <a:tr h="7913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27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Muna Abd El-Raziq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Language, Theory of Mind, and non-verbal Cognitive Measures in Arabic-speaking children with autism: Evidence from Network and Clusters Analyses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22273"/>
                  </a:ext>
                </a:extLst>
              </a:tr>
              <a:tr h="7328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28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Shir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Rozenblat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Ecological momentary assessment: A novel tool for assessing RRBs and their relationship with adaptive functioning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10965"/>
                  </a:ext>
                </a:extLst>
              </a:tr>
              <a:tr h="7081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Mentch-Lifshits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Cognitive Control and Broad Autism Phenotype among Parents of Autistic Children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22758"/>
                  </a:ext>
                </a:extLst>
              </a:tr>
              <a:tr h="75148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30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Tanya Nitzan</a:t>
                      </a:r>
                      <a:endParaRPr lang="he-IL" sz="2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 Gurion University of the Negev</a:t>
                      </a:r>
                      <a:endParaRPr lang="he-IL" sz="2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Effects of the October 7th Attacks and the Ensuing War on Autistic Children in Israel and Their Parents</a:t>
                      </a:r>
                      <a:endParaRPr lang="he-IL" sz="2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689331"/>
                  </a:ext>
                </a:extLst>
              </a:tr>
              <a:tr h="6953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31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Tanya Nitzan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 Gurion University of the Negev </a:t>
                      </a:r>
                      <a:endParaRPr lang="he-IL" sz="2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Pilot Trial of the Social ABCs in Israel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732010"/>
                  </a:ext>
                </a:extLst>
              </a:tr>
              <a:tr h="73793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Netta Baram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 Gurion University of the Negev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Cortical Sound Processing Alterations in Autism Spectrum Disorder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04377"/>
                  </a:ext>
                </a:extLst>
              </a:tr>
              <a:tr h="79133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33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Netta Ferdman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Bnai Zion Hospital, Haifa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Empowering Diagnosis: Uncovering the Impact of Wechsler Test Repetitive Behavioral Data in ASD Assessment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08206"/>
                  </a:ext>
                </a:extLst>
              </a:tr>
              <a:tr h="58331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34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Omer Lerman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u="none" strike="noStrike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Haifa University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Behavioral differences in autism across different tasks and behavioral domains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078289"/>
                  </a:ext>
                </a:extLst>
              </a:tr>
              <a:tr h="58331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35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Orly Rubin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Shtul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Ariel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Identifying Needs and Challenging Environments to Design a Virtual Reality Environment for Intervention for Adolescents with Autism Spectrum Disorder (ASD)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06724"/>
                  </a:ext>
                </a:extLst>
              </a:tr>
              <a:tr h="70180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36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Ranen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Osman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u="none" strike="noStrike">
                        <a:effectLst/>
                        <a:latin typeface="+mn-lt"/>
                      </a:endParaRPr>
                    </a:p>
                    <a:p>
                      <a:pPr marL="0" marR="0" lvl="0" indent="0" algn="l" defTabSz="340202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u="none" strike="noStrike">
                          <a:effectLst/>
                          <a:latin typeface="+mn-lt"/>
                        </a:rPr>
                        <a:t>Haifa </a:t>
                      </a:r>
                      <a:r>
                        <a:rPr lang="en-US" sz="2500" u="none" strike="noStrike" dirty="0">
                          <a:effectLst/>
                          <a:latin typeface="+mn-lt"/>
                        </a:rPr>
                        <a:t>University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Smart Glasses for Remote Assistance: Analyzing Usability and Optimal User Characteristics Among Young Adults With and Without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51574"/>
                  </a:ext>
                </a:extLst>
              </a:tr>
              <a:tr h="76510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37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Roni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Poyas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Naharan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Motor Profile Differences Between Autistic and Non-autistic Children Across Age-Groups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779020"/>
                  </a:ext>
                </a:extLst>
              </a:tr>
              <a:tr h="69106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38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Safaa Abassi Abu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Rukab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Visual Search and ASD: Basic vs. Superordinate Category Search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282030"/>
                  </a:ext>
                </a:extLst>
              </a:tr>
              <a:tr h="74042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Sandra Israel Yaacov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Predicting the Attainment of an ASD Diagnosis : A Classification Tree Analysis of a Israeli Tertiary Sample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465594"/>
                  </a:ext>
                </a:extLst>
              </a:tr>
              <a:tr h="6999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Shahar Neeman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 Gurion University of the Negev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Maternal influenza vaccination during pregnancy and risk of ASD in the offspring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634421"/>
                  </a:ext>
                </a:extLst>
              </a:tr>
              <a:tr h="7315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41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Sharon Cohn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Multilingual Exposure and its Impact on Language and Communication in Minimally Verbal Children with ASD: Preliminary Findings from Multiple Case Studies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350184"/>
                  </a:ext>
                </a:extLst>
              </a:tr>
              <a:tr h="73411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Sharon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Ostfeld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Etzion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Academic center for Law and 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Autism Spectrum Disorder Guilt and Maternal Depression Among Married and Single Mothers: A Moderated Moderation Model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62955"/>
                  </a:ext>
                </a:extLst>
              </a:tr>
              <a:tr h="71202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>
                          <a:effectLst/>
                          <a:latin typeface="+mn-lt"/>
                        </a:rPr>
                        <a:t>43</a:t>
                      </a:r>
                      <a:endParaRPr lang="he-IL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Shashank Kumar Ojha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Crosstalk between nitric oxide and mTOR signaling pathway in autism spectrum disorder (ASD) pathology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007484"/>
                  </a:ext>
                </a:extLst>
              </a:tr>
              <a:tr h="76812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44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Shelly Ginzburg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role of nitric oxide-mediated glutamatergic alterations in the Shank3Δ4-22 mouse model of autism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030739"/>
                  </a:ext>
                </a:extLst>
              </a:tr>
              <a:tr h="75503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45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Shiri Jaffe- Herman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Hebrew University of Jerusalem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spliceosome component WBP4 is vital for neurodevelopment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492482"/>
                  </a:ext>
                </a:extLst>
              </a:tr>
              <a:tr h="72299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Shula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Shazman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Open University of Israel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Genetic Insights into Autism Spectrum Disorder: Unveiling the Role of Intrinsically Disordered Regions in Proteins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397933"/>
                  </a:ext>
                </a:extLst>
              </a:tr>
              <a:tr h="6369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47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Sigal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Tikochinsky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Ariel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Comparison of empathy indices in autism spectrum disorder and social anxiety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365198"/>
                  </a:ext>
                </a:extLst>
              </a:tr>
              <a:tr h="73793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48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Maor Hamo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 Gurion University of the Negev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Maternal Covid-19 Vaccination During Pregnancy and Risk of early diagnosis of Autism Spectrum Disorder in the offspring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716112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49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Yael Kuperman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ANeustart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Personalized Nutrient-based Care in Autism Spectrum Disorders: Building a Pipeline for a Clinician Assistant Tool as a safe, low-risk, first-line treatment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17526"/>
                  </a:ext>
                </a:extLst>
              </a:tr>
              <a:tr h="73767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Yael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Estrugo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 Ilan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Motor and Socio-Cognitive Mechanisms Explaining Peers’ Synchronization of Joint Action Across Development in Autistic and Non-Autistic Children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923880"/>
                  </a:ext>
                </a:extLst>
              </a:tr>
              <a:tr h="7904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51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Yuliya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Buinitskaya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Belarusian Medical Academy of Post-Graduate Education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PathoBiocheModelling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manage Unknowns in Neurodevelopmental Cofactor Disorders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616851"/>
                  </a:ext>
                </a:extLst>
              </a:tr>
              <a:tr h="68208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500" u="none" strike="noStrike" dirty="0">
                          <a:effectLst/>
                          <a:latin typeface="+mn-lt"/>
                        </a:rPr>
                        <a:t>52</a:t>
                      </a:r>
                      <a:endParaRPr lang="he-IL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Noy Sade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 Gurion University of the Negev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Co-occurrence of Epilepsy and Autism – Two Sides of the Same Coin?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48769"/>
                  </a:ext>
                </a:extLst>
              </a:tr>
              <a:tr h="726724">
                <a:tc>
                  <a:txBody>
                    <a:bodyPr/>
                    <a:lstStyle/>
                    <a:p>
                      <a:pPr marL="0" algn="ctr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  <a:endParaRPr lang="he-IL" sz="25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Sophi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Chapani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Itkin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tipul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Evaluating Participation Improvements in Children with Autism Spectrum Disorder in Special Education: Insights from Parents and Therapists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382332"/>
                  </a:ext>
                </a:extLst>
              </a:tr>
              <a:tr h="727810">
                <a:tc>
                  <a:txBody>
                    <a:bodyPr/>
                    <a:lstStyle/>
                    <a:p>
                      <a:pPr marL="0" algn="ctr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endParaRPr lang="he-IL" sz="25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02025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 Gesundheit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Cell-El Ltd.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Significant clinical improvement of severe autism spectrum disorder symptoms following mesenchymal stromal cell treatments: case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8502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F043564-55C6-442C-4373-3D0A28D99C9F}"/>
              </a:ext>
            </a:extLst>
          </p:cNvPr>
          <p:cNvSpPr txBox="1"/>
          <p:nvPr/>
        </p:nvSpPr>
        <p:spPr>
          <a:xfrm>
            <a:off x="570946" y="3316258"/>
            <a:ext cx="32878234" cy="36317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bg1"/>
                </a:solidFill>
                <a:cs typeface="Arial" panose="020B0604020202020204" pitchFamily="34" charset="0"/>
              </a:rPr>
              <a:t>Israeli Meeting For Autism Research </a:t>
            </a:r>
          </a:p>
          <a:p>
            <a:pPr algn="ctr"/>
            <a:r>
              <a:rPr lang="en-US" sz="11500" b="1" dirty="0">
                <a:solidFill>
                  <a:schemeClr val="bg1"/>
                </a:solidFill>
                <a:cs typeface="Arial" panose="020B0604020202020204" pitchFamily="34" charset="0"/>
              </a:rPr>
              <a:t>I-MAR 2025</a:t>
            </a:r>
          </a:p>
        </p:txBody>
      </p:sp>
    </p:spTree>
    <p:extLst>
      <p:ext uri="{BB962C8B-B14F-4D97-AF65-F5344CB8AC3E}">
        <p14:creationId xmlns:p14="http://schemas.microsoft.com/office/powerpoint/2010/main" val="17326123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2769</TotalTime>
  <Words>1200</Words>
  <Application>Microsoft Office PowerPoint</Application>
  <PresentationFormat>Custom</PresentationFormat>
  <Paragraphs>229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List of Posters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of Posters</dc:title>
  <dc:creator>תמי מטוס</dc:creator>
  <cp:lastModifiedBy>דוד זבידה</cp:lastModifiedBy>
  <cp:revision>7</cp:revision>
  <dcterms:created xsi:type="dcterms:W3CDTF">2023-02-21T06:18:00Z</dcterms:created>
  <dcterms:modified xsi:type="dcterms:W3CDTF">2025-02-19T10:54:54Z</dcterms:modified>
</cp:coreProperties>
</file>